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76" r:id="rId2"/>
    <p:sldId id="25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8" autoAdjust="0"/>
    <p:restoredTop sz="94660"/>
  </p:normalViewPr>
  <p:slideViewPr>
    <p:cSldViewPr snapToGrid="0">
      <p:cViewPr varScale="1">
        <p:scale>
          <a:sx n="72" d="100"/>
          <a:sy n="72" d="100"/>
        </p:scale>
        <p:origin x="11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EB669-2841-41F4-8D26-47D3F3BD577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BD1D3-87A5-4449-B793-C65C35AD01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24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B669-2841-41F4-8D26-47D3F3BD577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378965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B669-2841-41F4-8D26-47D3F3BD577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36172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B669-2841-41F4-8D26-47D3F3BD577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396240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EB669-2841-41F4-8D26-47D3F3BD577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BD1D3-87A5-4449-B793-C65C35AD017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32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AEB669-2841-41F4-8D26-47D3F3BD577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15215854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AEB669-2841-41F4-8D26-47D3F3BD5775}"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15713163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AEB669-2841-41F4-8D26-47D3F3BD5775}"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358677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AEB669-2841-41F4-8D26-47D3F3BD5775}" type="datetimeFigureOut">
              <a:rPr lang="en-US" smtClean="0"/>
              <a:t>9/27/2019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398572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AEB669-2841-41F4-8D26-47D3F3BD5775}" type="datetimeFigureOut">
              <a:rPr lang="en-US" smtClean="0"/>
              <a:t>9/27/2019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FBD1D3-87A5-4449-B793-C65C35AD0175}" type="slidenum">
              <a:rPr lang="en-US" smtClean="0"/>
              <a:t>‹#›</a:t>
            </a:fld>
            <a:endParaRPr lang="en-US"/>
          </a:p>
        </p:txBody>
      </p:sp>
    </p:spTree>
    <p:extLst>
      <p:ext uri="{BB962C8B-B14F-4D97-AF65-F5344CB8AC3E}">
        <p14:creationId xmlns:p14="http://schemas.microsoft.com/office/powerpoint/2010/main" val="34849957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EB669-2841-41F4-8D26-47D3F3BD577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BD1D3-87A5-4449-B793-C65C35AD0175}" type="slidenum">
              <a:rPr lang="en-US" smtClean="0"/>
              <a:t>‹#›</a:t>
            </a:fld>
            <a:endParaRPr lang="en-US"/>
          </a:p>
        </p:txBody>
      </p:sp>
    </p:spTree>
    <p:extLst>
      <p:ext uri="{BB962C8B-B14F-4D97-AF65-F5344CB8AC3E}">
        <p14:creationId xmlns:p14="http://schemas.microsoft.com/office/powerpoint/2010/main" val="380253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AEB669-2841-41F4-8D26-47D3F3BD5775}" type="datetimeFigureOut">
              <a:rPr lang="en-US" smtClean="0"/>
              <a:t>9/27/2019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FBD1D3-87A5-4449-B793-C65C35AD017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6597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9EAB3F4-77CD-42C6-B5A0-0736843C4399}"/>
              </a:ext>
            </a:extLst>
          </p:cNvPr>
          <p:cNvSpPr>
            <a:spLocks noGrp="1" noChangeArrowheads="1"/>
          </p:cNvSpPr>
          <p:nvPr>
            <p:ph type="ctrTitle"/>
          </p:nvPr>
        </p:nvSpPr>
        <p:spPr>
          <a:xfrm>
            <a:off x="749300" y="0"/>
            <a:ext cx="10934700" cy="5775324"/>
          </a:xfrm>
        </p:spPr>
        <p:txBody>
          <a:bodyPr>
            <a:normAutofit/>
          </a:bodyPr>
          <a:lstStyle/>
          <a:p>
            <a:pPr eaLnBrk="1" hangingPunct="1">
              <a:defRPr/>
            </a:pPr>
            <a:r>
              <a:rPr lang="en-US" altLang="en-US" sz="3600" dirty="0">
                <a:solidFill>
                  <a:schemeClr val="tx1"/>
                </a:solidFill>
                <a:latin typeface="Franklin Gothic Medium Cond" panose="020B0606030402020204" pitchFamily="34" charset="0"/>
              </a:rPr>
              <a:t>	</a:t>
            </a:r>
            <a:r>
              <a:rPr lang="en-US" altLang="en-US" sz="3600" u="sng" dirty="0">
                <a:solidFill>
                  <a:schemeClr val="tx1"/>
                </a:solidFill>
                <a:latin typeface="Franklin Gothic Medium Cond" panose="020B0606030402020204" pitchFamily="34" charset="0"/>
              </a:rPr>
              <a:t>Rules</a:t>
            </a:r>
            <a:r>
              <a:rPr lang="en-US" altLang="en-US" sz="3600" dirty="0">
                <a:solidFill>
                  <a:schemeClr val="tx1"/>
                </a:solidFill>
                <a:latin typeface="Franklin Gothic Medium Cond" panose="020B0606030402020204" pitchFamily="34" charset="0"/>
              </a:rPr>
              <a:t>:</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2-4 Teams</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Scribe: to record answers for each round</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Must be new scribe every five rounds</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a:t>
            </a:r>
            <a:r>
              <a:rPr lang="en-US" altLang="en-US" sz="3600" u="sng" dirty="0">
                <a:solidFill>
                  <a:schemeClr val="tx1"/>
                </a:solidFill>
                <a:latin typeface="Franklin Gothic Medium Cond" panose="020B0606030402020204" pitchFamily="34" charset="0"/>
              </a:rPr>
              <a:t>Points</a:t>
            </a:r>
            <a:r>
              <a:rPr lang="en-US" altLang="en-US" sz="3600" dirty="0">
                <a:solidFill>
                  <a:schemeClr val="tx1"/>
                </a:solidFill>
                <a:latin typeface="Franklin Gothic Medium Cond" panose="020B0606030402020204" pitchFamily="34" charset="0"/>
              </a:rPr>
              <a:t>:</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Each question correct (written on Fancy Sheets) gets 1 pt.</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Teams that answer correctly go to Bonus Round</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Quickest team correct (by holding sheet up) in Bonus Round gets the rock to shoot for Bonus pts</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3 shots allowed at 1 </a:t>
            </a:r>
            <a:r>
              <a:rPr lang="en-US" altLang="en-US" sz="3600" dirty="0" err="1">
                <a:solidFill>
                  <a:schemeClr val="tx1"/>
                </a:solidFill>
                <a:latin typeface="Franklin Gothic Medium Cond" panose="020B0606030402020204" pitchFamily="34" charset="0"/>
              </a:rPr>
              <a:t>pt</a:t>
            </a:r>
            <a:r>
              <a:rPr lang="en-US" altLang="en-US" sz="3600" dirty="0">
                <a:solidFill>
                  <a:schemeClr val="tx1"/>
                </a:solidFill>
                <a:latin typeface="Franklin Gothic Medium Cond" panose="020B0606030402020204" pitchFamily="34" charset="0"/>
              </a:rPr>
              <a:t> each</a:t>
            </a:r>
          </a:p>
        </p:txBody>
      </p:sp>
      <p:sp>
        <p:nvSpPr>
          <p:cNvPr id="4099" name="Text Box 3">
            <a:extLst>
              <a:ext uri="{FF2B5EF4-FFF2-40B4-BE49-F238E27FC236}">
                <a16:creationId xmlns:a16="http://schemas.microsoft.com/office/drawing/2014/main" id="{8B5F3101-D83E-454C-9D6B-62CDE57D0032}"/>
              </a:ext>
            </a:extLst>
          </p:cNvPr>
          <p:cNvSpPr txBox="1">
            <a:spLocks noChangeArrowheads="1"/>
          </p:cNvSpPr>
          <p:nvPr/>
        </p:nvSpPr>
        <p:spPr bwMode="auto">
          <a:xfrm>
            <a:off x="3276600" y="1"/>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a:latin typeface="Showcard Gothic" panose="04020904020102020604" pitchFamily="82" charset="0"/>
              </a:rPr>
              <a:t>Barratt b-ball trivia</a:t>
            </a:r>
            <a:r>
              <a:rPr lang="en-US" altLang="en-US" sz="4000">
                <a:latin typeface="Arial" panose="020B060402020202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ssolve">
                                      <p:cBhvr>
                                        <p:cTn id="7" dur="5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5528977" y="1233377"/>
            <a:ext cx="6433537" cy="2382736"/>
          </a:xfrm>
        </p:spPr>
        <p:txBody>
          <a:bodyPr>
            <a:noAutofit/>
          </a:bodyPr>
          <a:lstStyle/>
          <a:p>
            <a:r>
              <a:rPr lang="en-US" sz="4000" b="1" dirty="0">
                <a:solidFill>
                  <a:schemeClr val="tx1"/>
                </a:solidFill>
              </a:rPr>
              <a:t>The Vijayanagar, Sinhalese, and Khmer Empires had which of the following in common?</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A</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five</a:t>
            </a:r>
            <a:r>
              <a:rPr lang="en-US" altLang="en-US" sz="4000" dirty="0">
                <a:latin typeface="Arial" panose="020B0604020202020204" pitchFamily="34" charset="0"/>
              </a:rPr>
              <a:t> </a:t>
            </a:r>
          </a:p>
        </p:txBody>
      </p:sp>
      <p:graphicFrame>
        <p:nvGraphicFramePr>
          <p:cNvPr id="5" name="Table 5">
            <a:extLst>
              <a:ext uri="{FF2B5EF4-FFF2-40B4-BE49-F238E27FC236}">
                <a16:creationId xmlns:a16="http://schemas.microsoft.com/office/drawing/2014/main" id="{C678E054-40D5-4852-849B-D0817137D881}"/>
              </a:ext>
            </a:extLst>
          </p:cNvPr>
          <p:cNvGraphicFramePr>
            <a:graphicFrameLocks noGrp="1"/>
          </p:cNvGraphicFramePr>
          <p:nvPr>
            <p:extLst>
              <p:ext uri="{D42A27DB-BD31-4B8C-83A1-F6EECF244321}">
                <p14:modId xmlns:p14="http://schemas.microsoft.com/office/powerpoint/2010/main" val="911150786"/>
              </p:ext>
            </p:extLst>
          </p:nvPr>
        </p:nvGraphicFramePr>
        <p:xfrm>
          <a:off x="265814" y="4419511"/>
          <a:ext cx="11926186" cy="1158240"/>
        </p:xfrm>
        <a:graphic>
          <a:graphicData uri="http://schemas.openxmlformats.org/drawingml/2006/table">
            <a:tbl>
              <a:tblPr firstRow="1" bandRow="1">
                <a:tableStyleId>{5C22544A-7EE6-4342-B048-85BDC9FD1C3A}</a:tableStyleId>
              </a:tblPr>
              <a:tblGrid>
                <a:gridCol w="5963093">
                  <a:extLst>
                    <a:ext uri="{9D8B030D-6E8A-4147-A177-3AD203B41FA5}">
                      <a16:colId xmlns:a16="http://schemas.microsoft.com/office/drawing/2014/main" val="3310956013"/>
                    </a:ext>
                  </a:extLst>
                </a:gridCol>
                <a:gridCol w="5963093">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3200" b="1" dirty="0">
                          <a:solidFill>
                            <a:schemeClr val="tx1"/>
                          </a:solidFill>
                        </a:rPr>
                        <a:t>Indian Ocean Trade Network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3200" b="1" dirty="0">
                          <a:solidFill>
                            <a:schemeClr val="tx1"/>
                          </a:solidFill>
                        </a:rPr>
                        <a:t>  Spread of Christianity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3200" b="1" dirty="0">
                          <a:solidFill>
                            <a:schemeClr val="tx1"/>
                          </a:solidFill>
                        </a:rPr>
                        <a:t>Muslim sultans as rulers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3200" b="1" dirty="0">
                          <a:solidFill>
                            <a:schemeClr val="tx1"/>
                          </a:solidFill>
                        </a:rPr>
                        <a:t>D.  Use of paper currency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9218" name="Picture 2" descr="Image result for south asia map">
            <a:extLst>
              <a:ext uri="{FF2B5EF4-FFF2-40B4-BE49-F238E27FC236}">
                <a16:creationId xmlns:a16="http://schemas.microsoft.com/office/drawing/2014/main" id="{C9BCFF24-53DD-4EDF-A3EB-940F552AB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15" y="758952"/>
            <a:ext cx="4515970" cy="352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4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272107" y="5748347"/>
            <a:ext cx="5682826" cy="741680"/>
          </a:xfrm>
        </p:spPr>
        <p:txBody>
          <a:bodyPr>
            <a:normAutofit/>
          </a:bodyPr>
          <a:lstStyle/>
          <a:p>
            <a:r>
              <a:rPr lang="en-US" sz="4000" b="1" dirty="0">
                <a:solidFill>
                  <a:schemeClr val="tx1"/>
                </a:solidFill>
              </a:rPr>
              <a:t>Answer:  pueblos</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five</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678495" y="1758412"/>
            <a:ext cx="11187223" cy="3630325"/>
          </a:xfrm>
        </p:spPr>
        <p:txBody>
          <a:bodyPr>
            <a:normAutofit fontScale="90000"/>
          </a:bodyPr>
          <a:lstStyle/>
          <a:p>
            <a:r>
              <a:rPr lang="en-US" b="1" dirty="0">
                <a:solidFill>
                  <a:schemeClr val="tx1"/>
                </a:solidFill>
              </a:rPr>
              <a:t>Chaco Canyon and Mesa Verde are two urban sites of what desert-dwelling American tribal group?</a:t>
            </a:r>
          </a:p>
        </p:txBody>
      </p:sp>
    </p:spTree>
    <p:extLst>
      <p:ext uri="{BB962C8B-B14F-4D97-AF65-F5344CB8AC3E}">
        <p14:creationId xmlns:p14="http://schemas.microsoft.com/office/powerpoint/2010/main" val="7852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0" y="1183414"/>
            <a:ext cx="6635488" cy="2100973"/>
          </a:xfrm>
        </p:spPr>
        <p:txBody>
          <a:bodyPr>
            <a:noAutofit/>
          </a:bodyPr>
          <a:lstStyle/>
          <a:p>
            <a:r>
              <a:rPr lang="en-US" sz="4000" b="1" dirty="0">
                <a:solidFill>
                  <a:schemeClr val="tx1"/>
                </a:solidFill>
              </a:rPr>
              <a:t>Christianity became the mainstay religion (since the 4</a:t>
            </a:r>
            <a:r>
              <a:rPr lang="en-US" sz="4000" b="1" baseline="30000" dirty="0">
                <a:solidFill>
                  <a:schemeClr val="tx1"/>
                </a:solidFill>
              </a:rPr>
              <a:t>th</a:t>
            </a:r>
            <a:r>
              <a:rPr lang="en-US" sz="4000" b="1" dirty="0">
                <a:solidFill>
                  <a:schemeClr val="tx1"/>
                </a:solidFill>
              </a:rPr>
              <a:t> century) of which African nation?</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A</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six</a:t>
            </a:r>
            <a:r>
              <a:rPr lang="en-US" altLang="en-US" sz="4000" dirty="0">
                <a:latin typeface="Arial" panose="020B0604020202020204" pitchFamily="34" charset="0"/>
              </a:rPr>
              <a:t> </a:t>
            </a:r>
          </a:p>
        </p:txBody>
      </p:sp>
      <p:pic>
        <p:nvPicPr>
          <p:cNvPr id="11266" name="Picture 2" descr="Related image">
            <a:extLst>
              <a:ext uri="{FF2B5EF4-FFF2-40B4-BE49-F238E27FC236}">
                <a16:creationId xmlns:a16="http://schemas.microsoft.com/office/drawing/2014/main" id="{632D8BD5-3A72-4064-8081-FC8E2742C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488" y="758952"/>
            <a:ext cx="5490809" cy="3094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5">
            <a:extLst>
              <a:ext uri="{FF2B5EF4-FFF2-40B4-BE49-F238E27FC236}">
                <a16:creationId xmlns:a16="http://schemas.microsoft.com/office/drawing/2014/main" id="{FD8919FA-FFE2-4F57-BE9B-D331E5419970}"/>
              </a:ext>
            </a:extLst>
          </p:cNvPr>
          <p:cNvGraphicFramePr>
            <a:graphicFrameLocks noGrp="1"/>
          </p:cNvGraphicFramePr>
          <p:nvPr>
            <p:extLst>
              <p:ext uri="{D42A27DB-BD31-4B8C-83A1-F6EECF244321}">
                <p14:modId xmlns:p14="http://schemas.microsoft.com/office/powerpoint/2010/main" val="102100248"/>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Ethiopia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Zimbabwe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Hausa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4000" b="1" dirty="0">
                          <a:solidFill>
                            <a:schemeClr val="tx1"/>
                          </a:solidFill>
                        </a:rPr>
                        <a:t>D.  Ghana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spTree>
    <p:extLst>
      <p:ext uri="{BB962C8B-B14F-4D97-AF65-F5344CB8AC3E}">
        <p14:creationId xmlns:p14="http://schemas.microsoft.com/office/powerpoint/2010/main" val="38398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272107" y="5748347"/>
            <a:ext cx="5682826" cy="741680"/>
          </a:xfrm>
        </p:spPr>
        <p:txBody>
          <a:bodyPr>
            <a:normAutofit/>
          </a:bodyPr>
          <a:lstStyle/>
          <a:p>
            <a:r>
              <a:rPr lang="en-US" sz="4000" b="1" dirty="0">
                <a:solidFill>
                  <a:schemeClr val="tx1"/>
                </a:solidFill>
              </a:rPr>
              <a:t>Answer:  renaissance</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six</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678495" y="758952"/>
            <a:ext cx="11187223" cy="3630325"/>
          </a:xfrm>
        </p:spPr>
        <p:txBody>
          <a:bodyPr>
            <a:normAutofit/>
          </a:bodyPr>
          <a:lstStyle/>
          <a:p>
            <a:r>
              <a:rPr lang="en-US" b="1" dirty="0">
                <a:solidFill>
                  <a:schemeClr val="tx1"/>
                </a:solidFill>
              </a:rPr>
              <a:t>Identify Europe’s “rebirth” in Greco-Roman studies attributed to humanism.</a:t>
            </a:r>
          </a:p>
        </p:txBody>
      </p:sp>
    </p:spTree>
    <p:extLst>
      <p:ext uri="{BB962C8B-B14F-4D97-AF65-F5344CB8AC3E}">
        <p14:creationId xmlns:p14="http://schemas.microsoft.com/office/powerpoint/2010/main" val="2708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5890438" y="758952"/>
            <a:ext cx="6202326" cy="1255075"/>
          </a:xfrm>
        </p:spPr>
        <p:txBody>
          <a:bodyPr>
            <a:noAutofit/>
          </a:bodyPr>
          <a:lstStyle/>
          <a:p>
            <a:r>
              <a:rPr lang="en-US" sz="4000" b="1" dirty="0">
                <a:solidFill>
                  <a:schemeClr val="tx1"/>
                </a:solidFill>
              </a:rPr>
              <a:t>Identify the philosophy embodied by the quote below.</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c</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seven</a:t>
            </a:r>
            <a:r>
              <a:rPr lang="en-US" altLang="en-US" sz="4000" dirty="0">
                <a:latin typeface="Arial" panose="020B0604020202020204" pitchFamily="34" charset="0"/>
              </a:rPr>
              <a:t> </a:t>
            </a:r>
          </a:p>
        </p:txBody>
      </p:sp>
      <p:graphicFrame>
        <p:nvGraphicFramePr>
          <p:cNvPr id="9" name="Table 5">
            <a:extLst>
              <a:ext uri="{FF2B5EF4-FFF2-40B4-BE49-F238E27FC236}">
                <a16:creationId xmlns:a16="http://schemas.microsoft.com/office/drawing/2014/main" id="{FD8919FA-FFE2-4F57-BE9B-D331E5419970}"/>
              </a:ext>
            </a:extLst>
          </p:cNvPr>
          <p:cNvGraphicFramePr>
            <a:graphicFrameLocks noGrp="1"/>
          </p:cNvGraphicFramePr>
          <p:nvPr>
            <p:extLst>
              <p:ext uri="{D42A27DB-BD31-4B8C-83A1-F6EECF244321}">
                <p14:modId xmlns:p14="http://schemas.microsoft.com/office/powerpoint/2010/main" val="2861126453"/>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Christianity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Confucianism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Legalism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Daoism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sp>
        <p:nvSpPr>
          <p:cNvPr id="5" name="TextBox 4">
            <a:extLst>
              <a:ext uri="{FF2B5EF4-FFF2-40B4-BE49-F238E27FC236}">
                <a16:creationId xmlns:a16="http://schemas.microsoft.com/office/drawing/2014/main" id="{6CEC4AD9-0B19-4975-8564-3EBCFACA15A0}"/>
              </a:ext>
            </a:extLst>
          </p:cNvPr>
          <p:cNvSpPr txBox="1"/>
          <p:nvPr/>
        </p:nvSpPr>
        <p:spPr>
          <a:xfrm>
            <a:off x="308343" y="2070855"/>
            <a:ext cx="10388010" cy="2246769"/>
          </a:xfrm>
          <a:prstGeom prst="rect">
            <a:avLst/>
          </a:prstGeom>
          <a:noFill/>
        </p:spPr>
        <p:txBody>
          <a:bodyPr wrap="square" rtlCol="0">
            <a:spAutoFit/>
          </a:bodyPr>
          <a:lstStyle/>
          <a:p>
            <a:r>
              <a:rPr lang="en-US" sz="2800" i="1" dirty="0"/>
              <a:t>“A youth, when at home, should be filial and, abroad, respectful to his elders. He should be earnest and truthful. He should overflow in love to all and cultivate the friendship of the good. When he has time and opportunity, after the performance of these things, he should employ them in polite studies.”</a:t>
            </a:r>
          </a:p>
        </p:txBody>
      </p:sp>
    </p:spTree>
    <p:extLst>
      <p:ext uri="{BB962C8B-B14F-4D97-AF65-F5344CB8AC3E}">
        <p14:creationId xmlns:p14="http://schemas.microsoft.com/office/powerpoint/2010/main" val="11309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272107" y="5748347"/>
            <a:ext cx="5682826" cy="741680"/>
          </a:xfrm>
        </p:spPr>
        <p:txBody>
          <a:bodyPr>
            <a:normAutofit/>
          </a:bodyPr>
          <a:lstStyle/>
          <a:p>
            <a:r>
              <a:rPr lang="en-US" sz="4000" b="1" dirty="0">
                <a:solidFill>
                  <a:schemeClr val="tx1"/>
                </a:solidFill>
              </a:rPr>
              <a:t>Answer:  </a:t>
            </a:r>
            <a:r>
              <a:rPr lang="en-US" sz="4000" b="1" dirty="0" err="1">
                <a:solidFill>
                  <a:schemeClr val="tx1"/>
                </a:solidFill>
              </a:rPr>
              <a:t>jerusalem</a:t>
            </a:r>
            <a:endParaRPr lang="en-US" sz="4000" b="1" dirty="0">
              <a:solidFill>
                <a:schemeClr val="tx1"/>
              </a:solidFill>
            </a:endParaRP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seven</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678496" y="758952"/>
            <a:ext cx="9964696" cy="2877383"/>
          </a:xfrm>
        </p:spPr>
        <p:txBody>
          <a:bodyPr>
            <a:normAutofit/>
          </a:bodyPr>
          <a:lstStyle/>
          <a:p>
            <a:r>
              <a:rPr lang="en-US" b="1" dirty="0">
                <a:solidFill>
                  <a:schemeClr val="tx1"/>
                </a:solidFill>
              </a:rPr>
              <a:t>What holy city is shared </a:t>
            </a:r>
            <a:br>
              <a:rPr lang="en-US" b="1" dirty="0">
                <a:solidFill>
                  <a:schemeClr val="tx1"/>
                </a:solidFill>
              </a:rPr>
            </a:br>
            <a:r>
              <a:rPr lang="en-US" b="1" dirty="0">
                <a:solidFill>
                  <a:schemeClr val="tx1"/>
                </a:solidFill>
              </a:rPr>
              <a:t>by three religions?</a:t>
            </a:r>
          </a:p>
        </p:txBody>
      </p:sp>
    </p:spTree>
    <p:extLst>
      <p:ext uri="{BB962C8B-B14F-4D97-AF65-F5344CB8AC3E}">
        <p14:creationId xmlns:p14="http://schemas.microsoft.com/office/powerpoint/2010/main" val="387215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5448568" y="1498031"/>
            <a:ext cx="6743432" cy="2100973"/>
          </a:xfrm>
        </p:spPr>
        <p:txBody>
          <a:bodyPr>
            <a:noAutofit/>
          </a:bodyPr>
          <a:lstStyle/>
          <a:p>
            <a:r>
              <a:rPr lang="en-US" sz="4000" b="1" dirty="0">
                <a:solidFill>
                  <a:schemeClr val="tx1"/>
                </a:solidFill>
              </a:rPr>
              <a:t>Which of the following represents a “fraternity” of Muslim youths who practiced missionary work?</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c</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eight</a:t>
            </a:r>
            <a:r>
              <a:rPr lang="en-US" altLang="en-US" sz="4000" dirty="0">
                <a:latin typeface="Arial" panose="020B0604020202020204" pitchFamily="34" charset="0"/>
              </a:rPr>
              <a:t> </a:t>
            </a:r>
          </a:p>
        </p:txBody>
      </p:sp>
      <p:graphicFrame>
        <p:nvGraphicFramePr>
          <p:cNvPr id="9" name="Table 5">
            <a:extLst>
              <a:ext uri="{FF2B5EF4-FFF2-40B4-BE49-F238E27FC236}">
                <a16:creationId xmlns:a16="http://schemas.microsoft.com/office/drawing/2014/main" id="{FD8919FA-FFE2-4F57-BE9B-D331E5419970}"/>
              </a:ext>
            </a:extLst>
          </p:cNvPr>
          <p:cNvGraphicFramePr>
            <a:graphicFrameLocks noGrp="1"/>
          </p:cNvGraphicFramePr>
          <p:nvPr>
            <p:extLst>
              <p:ext uri="{D42A27DB-BD31-4B8C-83A1-F6EECF244321}">
                <p14:modId xmlns:p14="http://schemas.microsoft.com/office/powerpoint/2010/main" val="4156010600"/>
              </p:ext>
            </p:extLst>
          </p:nvPr>
        </p:nvGraphicFramePr>
        <p:xfrm>
          <a:off x="659219" y="4419511"/>
          <a:ext cx="9500782" cy="1402080"/>
        </p:xfrm>
        <a:graphic>
          <a:graphicData uri="http://schemas.openxmlformats.org/drawingml/2006/table">
            <a:tbl>
              <a:tblPr firstRow="1" bandRow="1">
                <a:tableStyleId>{5C22544A-7EE6-4342-B048-85BDC9FD1C3A}</a:tableStyleId>
              </a:tblPr>
              <a:tblGrid>
                <a:gridCol w="4750391">
                  <a:extLst>
                    <a:ext uri="{9D8B030D-6E8A-4147-A177-3AD203B41FA5}">
                      <a16:colId xmlns:a16="http://schemas.microsoft.com/office/drawing/2014/main" val="3310956013"/>
                    </a:ext>
                  </a:extLst>
                </a:gridCol>
                <a:gridCol w="4750391">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Bhakti Movement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Sufi Brotherhoods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Crusaders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4000" b="1" dirty="0">
                          <a:solidFill>
                            <a:schemeClr val="tx1"/>
                          </a:solidFill>
                        </a:rPr>
                        <a:t>D.  Tibetan monks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13314" name="Picture 2" descr="Image result for sufi brotherhoods">
            <a:extLst>
              <a:ext uri="{FF2B5EF4-FFF2-40B4-BE49-F238E27FC236}">
                <a16:creationId xmlns:a16="http://schemas.microsoft.com/office/drawing/2014/main" id="{34E5449E-459C-45DB-8CFA-02923FCD8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3" y="758952"/>
            <a:ext cx="5250560" cy="357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6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118628" y="5727082"/>
            <a:ext cx="4073372" cy="741680"/>
          </a:xfrm>
        </p:spPr>
        <p:txBody>
          <a:bodyPr>
            <a:normAutofit/>
          </a:bodyPr>
          <a:lstStyle/>
          <a:p>
            <a:r>
              <a:rPr lang="en-US" sz="4000" b="1" dirty="0">
                <a:solidFill>
                  <a:schemeClr val="tx1"/>
                </a:solidFill>
              </a:rPr>
              <a:t>Answer:  incas</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eight</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710394" y="1630823"/>
            <a:ext cx="9964696" cy="2877383"/>
          </a:xfrm>
        </p:spPr>
        <p:txBody>
          <a:bodyPr>
            <a:normAutofit fontScale="90000"/>
          </a:bodyPr>
          <a:lstStyle/>
          <a:p>
            <a:r>
              <a:rPr lang="en-US" b="1" dirty="0">
                <a:solidFill>
                  <a:schemeClr val="tx1"/>
                </a:solidFill>
              </a:rPr>
              <a:t>Their empire encompassed diverse climates of South America, which they built elaborate roads to connect.</a:t>
            </a:r>
          </a:p>
        </p:txBody>
      </p:sp>
    </p:spTree>
    <p:extLst>
      <p:ext uri="{BB962C8B-B14F-4D97-AF65-F5344CB8AC3E}">
        <p14:creationId xmlns:p14="http://schemas.microsoft.com/office/powerpoint/2010/main" val="32782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206717" y="2026919"/>
            <a:ext cx="6183450" cy="1402081"/>
          </a:xfrm>
        </p:spPr>
        <p:txBody>
          <a:bodyPr>
            <a:noAutofit/>
          </a:bodyPr>
          <a:lstStyle/>
          <a:p>
            <a:r>
              <a:rPr lang="en-US" sz="4000" b="1" dirty="0">
                <a:solidFill>
                  <a:schemeClr val="tx1"/>
                </a:solidFill>
              </a:rPr>
              <a:t>Which of the following never existed in sub-Saharan Africa prior to European contact?</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d</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nine</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2962964096"/>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Slavery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Iron working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Language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Writing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17410" name="Picture 2" descr="Image result for sub saharan africa">
            <a:extLst>
              <a:ext uri="{FF2B5EF4-FFF2-40B4-BE49-F238E27FC236}">
                <a16:creationId xmlns:a16="http://schemas.microsoft.com/office/drawing/2014/main" id="{ADA79917-BBD5-4F14-81C9-4171129DC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320" y="758952"/>
            <a:ext cx="6143845" cy="345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5816009" y="5727082"/>
            <a:ext cx="6375991" cy="741680"/>
          </a:xfrm>
        </p:spPr>
        <p:txBody>
          <a:bodyPr>
            <a:normAutofit/>
          </a:bodyPr>
          <a:lstStyle/>
          <a:p>
            <a:r>
              <a:rPr lang="en-US" sz="4000" b="1" dirty="0">
                <a:solidFill>
                  <a:schemeClr val="tx1"/>
                </a:solidFill>
              </a:rPr>
              <a:t>Answer:  magna carta</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nine</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382772" y="1333111"/>
            <a:ext cx="11504428" cy="2877383"/>
          </a:xfrm>
        </p:spPr>
        <p:txBody>
          <a:bodyPr>
            <a:normAutofit fontScale="90000"/>
          </a:bodyPr>
          <a:lstStyle/>
          <a:p>
            <a:r>
              <a:rPr lang="en-US" b="1" dirty="0">
                <a:solidFill>
                  <a:schemeClr val="tx1"/>
                </a:solidFill>
              </a:rPr>
              <a:t>Latin for the “Great Charter”, what document limited the power of English kings in 1215?</a:t>
            </a:r>
          </a:p>
        </p:txBody>
      </p:sp>
    </p:spTree>
    <p:extLst>
      <p:ext uri="{BB962C8B-B14F-4D97-AF65-F5344CB8AC3E}">
        <p14:creationId xmlns:p14="http://schemas.microsoft.com/office/powerpoint/2010/main" val="16658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6400800" y="1375236"/>
            <a:ext cx="5257800" cy="1793749"/>
          </a:xfrm>
        </p:spPr>
        <p:txBody>
          <a:bodyPr>
            <a:normAutofit/>
          </a:bodyPr>
          <a:lstStyle/>
          <a:p>
            <a:r>
              <a:rPr lang="en-US" sz="4000" b="1" dirty="0">
                <a:solidFill>
                  <a:schemeClr val="tx1"/>
                </a:solidFill>
              </a:rPr>
              <a:t>The Grand Canal (left) brought trade and visiting travelers to which city?</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B</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One</a:t>
            </a:r>
            <a:r>
              <a:rPr lang="en-US" altLang="en-US" sz="4000" dirty="0">
                <a:latin typeface="Arial" panose="020B0604020202020204" pitchFamily="34" charset="0"/>
              </a:rPr>
              <a:t> </a:t>
            </a:r>
          </a:p>
        </p:txBody>
      </p:sp>
      <p:pic>
        <p:nvPicPr>
          <p:cNvPr id="1026" name="Picture 2" descr="Image result for grand canal china">
            <a:extLst>
              <a:ext uri="{FF2B5EF4-FFF2-40B4-BE49-F238E27FC236}">
                <a16:creationId xmlns:a16="http://schemas.microsoft.com/office/drawing/2014/main" id="{D2D9DA3D-DF7A-4EEE-9898-3E676BF73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58952"/>
            <a:ext cx="5867400" cy="3080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C678E054-40D5-4852-849B-D0817137D881}"/>
              </a:ext>
            </a:extLst>
          </p:cNvPr>
          <p:cNvGraphicFramePr>
            <a:graphicFrameLocks noGrp="1"/>
          </p:cNvGraphicFramePr>
          <p:nvPr>
            <p:extLst>
              <p:ext uri="{D42A27DB-BD31-4B8C-83A1-F6EECF244321}">
                <p14:modId xmlns:p14="http://schemas.microsoft.com/office/powerpoint/2010/main" val="3315809372"/>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r>
                        <a:rPr lang="en-US" sz="4000" b="1" dirty="0">
                          <a:solidFill>
                            <a:schemeClr val="tx1"/>
                          </a:solidFill>
                        </a:rPr>
                        <a:t>A.  Timbuktu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Tenochtitlan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r>
                        <a:rPr lang="en-US" sz="4000" b="1" dirty="0">
                          <a:solidFill>
                            <a:schemeClr val="tx1"/>
                          </a:solidFill>
                        </a:rPr>
                        <a:t>B.  Chang’an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0" b="1" dirty="0">
                          <a:solidFill>
                            <a:schemeClr val="tx1"/>
                          </a:solidFill>
                        </a:rPr>
                        <a:t>D.  Delhi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spTree>
    <p:extLst>
      <p:ext uri="{BB962C8B-B14F-4D97-AF65-F5344CB8AC3E}">
        <p14:creationId xmlns:p14="http://schemas.microsoft.com/office/powerpoint/2010/main" val="1794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2638780" y="1888191"/>
            <a:ext cx="6608753" cy="1402081"/>
          </a:xfrm>
        </p:spPr>
        <p:txBody>
          <a:bodyPr>
            <a:noAutofit/>
          </a:bodyPr>
          <a:lstStyle/>
          <a:p>
            <a:r>
              <a:rPr lang="en-US" sz="4000" b="1" dirty="0">
                <a:solidFill>
                  <a:schemeClr val="tx1"/>
                </a:solidFill>
              </a:rPr>
              <a:t>The Aztecs compare with Tang Dynasty China in that both were:</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C</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ten</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219437624"/>
              </p:ext>
            </p:extLst>
          </p:nvPr>
        </p:nvGraphicFramePr>
        <p:xfrm>
          <a:off x="190500" y="4419511"/>
          <a:ext cx="11505314" cy="1402080"/>
        </p:xfrm>
        <a:graphic>
          <a:graphicData uri="http://schemas.openxmlformats.org/drawingml/2006/table">
            <a:tbl>
              <a:tblPr firstRow="1" bandRow="1">
                <a:tableStyleId>{5C22544A-7EE6-4342-B048-85BDC9FD1C3A}</a:tableStyleId>
              </a:tblPr>
              <a:tblGrid>
                <a:gridCol w="5752657">
                  <a:extLst>
                    <a:ext uri="{9D8B030D-6E8A-4147-A177-3AD203B41FA5}">
                      <a16:colId xmlns:a16="http://schemas.microsoft.com/office/drawing/2014/main" val="3310956013"/>
                    </a:ext>
                  </a:extLst>
                </a:gridCol>
                <a:gridCol w="5752657">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trade partners.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tributary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into human sacrifice.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abundant with corn.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19460" name="Picture 4" descr="Related image">
            <a:extLst>
              <a:ext uri="{FF2B5EF4-FFF2-40B4-BE49-F238E27FC236}">
                <a16:creationId xmlns:a16="http://schemas.microsoft.com/office/drawing/2014/main" id="{4C1269E6-F9CF-4346-B0FC-C046328DF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612457"/>
            <a:ext cx="2361401" cy="339688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Image result for tang dynasty warriors">
            <a:extLst>
              <a:ext uri="{FF2B5EF4-FFF2-40B4-BE49-F238E27FC236}">
                <a16:creationId xmlns:a16="http://schemas.microsoft.com/office/drawing/2014/main" id="{757C8E63-D7D2-42E0-930C-E7554631E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761" y="573485"/>
            <a:ext cx="2435830" cy="370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5635256" y="5727082"/>
            <a:ext cx="6556744" cy="741680"/>
          </a:xfrm>
        </p:spPr>
        <p:txBody>
          <a:bodyPr>
            <a:normAutofit/>
          </a:bodyPr>
          <a:lstStyle/>
          <a:p>
            <a:r>
              <a:rPr lang="en-US" sz="4000" b="1" dirty="0">
                <a:solidFill>
                  <a:schemeClr val="tx1"/>
                </a:solidFill>
              </a:rPr>
              <a:t>Answer:  they paid a tax.</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ten</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382772" y="1333111"/>
            <a:ext cx="11504428" cy="2877383"/>
          </a:xfrm>
        </p:spPr>
        <p:txBody>
          <a:bodyPr>
            <a:normAutofit fontScale="90000"/>
          </a:bodyPr>
          <a:lstStyle/>
          <a:p>
            <a:r>
              <a:rPr lang="en-US" b="1" dirty="0">
                <a:solidFill>
                  <a:schemeClr val="tx1"/>
                </a:solidFill>
              </a:rPr>
              <a:t>Abbasid caliphs allowed non-Muslim “People of the Book” to practice their faith if________.</a:t>
            </a:r>
          </a:p>
        </p:txBody>
      </p:sp>
    </p:spTree>
    <p:extLst>
      <p:ext uri="{BB962C8B-B14F-4D97-AF65-F5344CB8AC3E}">
        <p14:creationId xmlns:p14="http://schemas.microsoft.com/office/powerpoint/2010/main" val="19008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68795A4D-93C7-423C-9D8A-A36A3B301D76}"/>
              </a:ext>
            </a:extLst>
          </p:cNvPr>
          <p:cNvSpPr txBox="1">
            <a:spLocks noChangeArrowheads="1"/>
          </p:cNvSpPr>
          <p:nvPr/>
        </p:nvSpPr>
        <p:spPr bwMode="auto">
          <a:xfrm>
            <a:off x="3124200" y="152401"/>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a:latin typeface="Showcard Gothic" panose="04020904020102020604" pitchFamily="82" charset="0"/>
              </a:rPr>
              <a:t>Money shot round</a:t>
            </a:r>
            <a:endParaRPr lang="en-US" altLang="en-US" sz="4000">
              <a:latin typeface="Arial" panose="020B0604020202020204" pitchFamily="34" charset="0"/>
            </a:endParaRPr>
          </a:p>
        </p:txBody>
      </p:sp>
      <p:sp>
        <p:nvSpPr>
          <p:cNvPr id="81926" name="Rectangle 6">
            <a:extLst>
              <a:ext uri="{FF2B5EF4-FFF2-40B4-BE49-F238E27FC236}">
                <a16:creationId xmlns:a16="http://schemas.microsoft.com/office/drawing/2014/main" id="{E16A67D5-5DD5-4E91-953F-C8F22299E383}"/>
              </a:ext>
            </a:extLst>
          </p:cNvPr>
          <p:cNvSpPr>
            <a:spLocks noGrp="1" noChangeArrowheads="1"/>
          </p:cNvSpPr>
          <p:nvPr>
            <p:ph type="ctrTitle"/>
          </p:nvPr>
        </p:nvSpPr>
        <p:spPr>
          <a:xfrm>
            <a:off x="499730" y="349989"/>
            <a:ext cx="11483163" cy="5562600"/>
          </a:xfrm>
        </p:spPr>
        <p:txBody>
          <a:bodyPr anchor="ctr" anchorCtr="0"/>
          <a:lstStyle/>
          <a:p>
            <a:pPr algn="l" eaLnBrk="1" hangingPunct="1">
              <a:defRPr/>
            </a:pPr>
            <a:r>
              <a:rPr lang="en-US" altLang="en-US" sz="3600" dirty="0">
                <a:solidFill>
                  <a:schemeClr val="tx1"/>
                </a:solidFill>
                <a:latin typeface="Franklin Gothic Medium Cond" panose="020B0606030402020204" pitchFamily="34" charset="0"/>
              </a:rPr>
              <a:t>	</a:t>
            </a:r>
            <a:r>
              <a:rPr lang="en-US" altLang="en-US" sz="3600" u="sng" dirty="0">
                <a:solidFill>
                  <a:schemeClr val="tx1"/>
                </a:solidFill>
                <a:latin typeface="Franklin Gothic Medium Cond" panose="020B0606030402020204" pitchFamily="34" charset="0"/>
              </a:rPr>
              <a:t>Rules</a:t>
            </a:r>
            <a:r>
              <a:rPr lang="en-US" altLang="en-US" sz="3600" dirty="0">
                <a:solidFill>
                  <a:schemeClr val="tx1"/>
                </a:solidFill>
                <a:latin typeface="Franklin Gothic Medium Cond" panose="020B0606030402020204" pitchFamily="34" charset="0"/>
              </a:rPr>
              <a:t>:</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Option 1 (Sabotage)</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Assassin gets 3 shots; each score removes 1 </a:t>
            </a:r>
            <a:r>
              <a:rPr lang="en-US" altLang="en-US" sz="3600" dirty="0" err="1">
                <a:solidFill>
                  <a:schemeClr val="tx1"/>
                </a:solidFill>
                <a:latin typeface="Franklin Gothic Medium Cond" panose="020B0606030402020204" pitchFamily="34" charset="0"/>
              </a:rPr>
              <a:t>pt</a:t>
            </a:r>
            <a:r>
              <a:rPr lang="en-US" altLang="en-US" sz="3600" dirty="0">
                <a:solidFill>
                  <a:schemeClr val="tx1"/>
                </a:solidFill>
                <a:latin typeface="Franklin Gothic Medium Cond" panose="020B0606030402020204" pitchFamily="34" charset="0"/>
              </a:rPr>
              <a:t> from selected team	</a:t>
            </a:r>
            <a:br>
              <a:rPr lang="en-US" altLang="en-US" sz="3600" dirty="0">
                <a:solidFill>
                  <a:schemeClr val="tx1"/>
                </a:solidFill>
                <a:latin typeface="Franklin Gothic Medium Cond" panose="020B0606030402020204" pitchFamily="34" charset="0"/>
              </a:rPr>
            </a:br>
            <a:r>
              <a:rPr lang="en-US" altLang="en-US" sz="1000" dirty="0">
                <a:solidFill>
                  <a:schemeClr val="tx1"/>
                </a:solidFill>
                <a:latin typeface="Franklin Gothic Medium Cond" panose="020B0606030402020204" pitchFamily="34" charset="0"/>
              </a:rPr>
              <a:t/>
            </a:r>
            <a:br>
              <a:rPr lang="en-US" altLang="en-US" sz="10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Option 2 (Gamble)</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Team may risk their own pts for up to 3 shots; each risked shot loses 1 </a:t>
            </a:r>
            <a:r>
              <a:rPr lang="en-US" altLang="en-US" sz="3600" dirty="0" err="1">
                <a:solidFill>
                  <a:schemeClr val="tx1"/>
                </a:solidFill>
                <a:latin typeface="Franklin Gothic Medium Cond" panose="020B0606030402020204" pitchFamily="34" charset="0"/>
              </a:rPr>
              <a:t>pt</a:t>
            </a:r>
            <a:r>
              <a:rPr lang="en-US" altLang="en-US" sz="3600" dirty="0">
                <a:solidFill>
                  <a:schemeClr val="tx1"/>
                </a:solidFill>
                <a:latin typeface="Franklin Gothic Medium Cond" panose="020B0606030402020204" pitchFamily="34" charset="0"/>
              </a:rPr>
              <a:t>, but has potential to be worth 3 pts if scored</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a:r>
            <a:br>
              <a:rPr lang="en-US" altLang="en-US" sz="3600" dirty="0">
                <a:solidFill>
                  <a:schemeClr val="tx1"/>
                </a:solidFill>
                <a:latin typeface="Franklin Gothic Medium Cond" panose="020B0606030402020204" pitchFamily="34" charset="0"/>
              </a:rPr>
            </a:br>
            <a:r>
              <a:rPr lang="en-US" altLang="en-US" sz="1000" dirty="0">
                <a:solidFill>
                  <a:schemeClr val="tx1"/>
                </a:solidFill>
                <a:latin typeface="Franklin Gothic Medium Cond" panose="020B0606030402020204" pitchFamily="34" charset="0"/>
              </a:rPr>
              <a:t/>
            </a:r>
            <a:br>
              <a:rPr lang="en-US" altLang="en-US" sz="10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Each team must exercise one of the above options in this round.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dissolve">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174820" y="861238"/>
            <a:ext cx="11826680" cy="2477386"/>
          </a:xfrm>
        </p:spPr>
        <p:txBody>
          <a:bodyPr>
            <a:noAutofit/>
          </a:bodyPr>
          <a:lstStyle/>
          <a:p>
            <a:r>
              <a:rPr lang="en-US" sz="3600" b="1" i="1" dirty="0">
                <a:solidFill>
                  <a:schemeClr val="tx1"/>
                </a:solidFill>
              </a:rPr>
              <a:t>--The Four Noble Truths--</a:t>
            </a:r>
            <a:br>
              <a:rPr lang="en-US" sz="3600" b="1" i="1" dirty="0">
                <a:solidFill>
                  <a:schemeClr val="tx1"/>
                </a:solidFill>
              </a:rPr>
            </a:br>
            <a:r>
              <a:rPr lang="en-US" sz="3600" b="1" dirty="0">
                <a:solidFill>
                  <a:schemeClr val="tx1"/>
                </a:solidFill>
              </a:rPr>
              <a:t>Suffering, pain, and misery exist in life.</a:t>
            </a:r>
            <a:br>
              <a:rPr lang="en-US" sz="3600" b="1" dirty="0">
                <a:solidFill>
                  <a:schemeClr val="tx1"/>
                </a:solidFill>
              </a:rPr>
            </a:br>
            <a:r>
              <a:rPr lang="en-US" sz="3600" b="1" dirty="0">
                <a:solidFill>
                  <a:schemeClr val="tx1"/>
                </a:solidFill>
              </a:rPr>
              <a:t>Suffering arises from attachment to desires.</a:t>
            </a:r>
            <a:br>
              <a:rPr lang="en-US" sz="3600" b="1" dirty="0">
                <a:solidFill>
                  <a:schemeClr val="tx1"/>
                </a:solidFill>
              </a:rPr>
            </a:br>
            <a:r>
              <a:rPr lang="en-US" sz="3600" b="1" dirty="0">
                <a:solidFill>
                  <a:schemeClr val="tx1"/>
                </a:solidFill>
              </a:rPr>
              <a:t>Suffering ceases when attachment to desire ceases.</a:t>
            </a:r>
            <a:br>
              <a:rPr lang="en-US" sz="3600" b="1" dirty="0">
                <a:solidFill>
                  <a:schemeClr val="tx1"/>
                </a:solidFill>
              </a:rPr>
            </a:br>
            <a:r>
              <a:rPr lang="en-US" sz="3600" b="1" dirty="0">
                <a:solidFill>
                  <a:schemeClr val="tx1"/>
                </a:solidFill>
              </a:rPr>
              <a:t>Freedom from suffering is possible by practicing the </a:t>
            </a:r>
            <a:r>
              <a:rPr lang="en-US" sz="3600" b="1" i="1" dirty="0">
                <a:solidFill>
                  <a:schemeClr val="tx1"/>
                </a:solidFill>
              </a:rPr>
              <a:t>Eightfold Path.     </a:t>
            </a:r>
            <a:endParaRPr lang="en-US" sz="3600" b="1" dirty="0">
              <a:solidFill>
                <a:schemeClr val="tx1"/>
              </a:solidFill>
            </a:endParaRP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B</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eleven</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3177053920"/>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Jesus Christ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Confucius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The Buddha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Muhammad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sp>
        <p:nvSpPr>
          <p:cNvPr id="5" name="TextBox 4">
            <a:extLst>
              <a:ext uri="{FF2B5EF4-FFF2-40B4-BE49-F238E27FC236}">
                <a16:creationId xmlns:a16="http://schemas.microsoft.com/office/drawing/2014/main" id="{D1CD5F86-EA8D-4EA1-9F66-C1794728A459}"/>
              </a:ext>
            </a:extLst>
          </p:cNvPr>
          <p:cNvSpPr txBox="1"/>
          <p:nvPr/>
        </p:nvSpPr>
        <p:spPr>
          <a:xfrm>
            <a:off x="4593266" y="3625702"/>
            <a:ext cx="6900530" cy="707886"/>
          </a:xfrm>
          <a:prstGeom prst="rect">
            <a:avLst/>
          </a:prstGeom>
          <a:noFill/>
        </p:spPr>
        <p:txBody>
          <a:bodyPr wrap="square" rtlCol="0">
            <a:spAutoFit/>
          </a:bodyPr>
          <a:lstStyle/>
          <a:p>
            <a:r>
              <a:rPr lang="en-US" sz="4000" dirty="0"/>
              <a:t>The above concept comes from:</a:t>
            </a:r>
          </a:p>
        </p:txBody>
      </p:sp>
    </p:spTree>
    <p:extLst>
      <p:ext uri="{BB962C8B-B14F-4D97-AF65-F5344CB8AC3E}">
        <p14:creationId xmlns:p14="http://schemas.microsoft.com/office/powerpoint/2010/main" val="32679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7347098" y="5705817"/>
            <a:ext cx="4922874" cy="741680"/>
          </a:xfrm>
        </p:spPr>
        <p:txBody>
          <a:bodyPr>
            <a:normAutofit/>
          </a:bodyPr>
          <a:lstStyle/>
          <a:p>
            <a:r>
              <a:rPr lang="en-US" sz="4000" b="1" dirty="0">
                <a:solidFill>
                  <a:schemeClr val="tx1"/>
                </a:solidFill>
              </a:rPr>
              <a:t>Answer:  mounds</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eleven</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1022498" y="1375642"/>
            <a:ext cx="9929038" cy="3260154"/>
          </a:xfrm>
        </p:spPr>
        <p:txBody>
          <a:bodyPr>
            <a:normAutofit fontScale="90000"/>
          </a:bodyPr>
          <a:lstStyle/>
          <a:p>
            <a:r>
              <a:rPr lang="en-US" b="1" dirty="0">
                <a:solidFill>
                  <a:schemeClr val="tx1"/>
                </a:solidFill>
              </a:rPr>
              <a:t>What unique architectural features can be found in Mississippian urban sites </a:t>
            </a:r>
            <a:br>
              <a:rPr lang="en-US" b="1" dirty="0">
                <a:solidFill>
                  <a:schemeClr val="tx1"/>
                </a:solidFill>
              </a:rPr>
            </a:br>
            <a:r>
              <a:rPr lang="en-US" b="1" dirty="0">
                <a:solidFill>
                  <a:schemeClr val="tx1"/>
                </a:solidFill>
              </a:rPr>
              <a:t>(like Cahokia)?</a:t>
            </a:r>
          </a:p>
        </p:txBody>
      </p:sp>
    </p:spTree>
    <p:extLst>
      <p:ext uri="{BB962C8B-B14F-4D97-AF65-F5344CB8AC3E}">
        <p14:creationId xmlns:p14="http://schemas.microsoft.com/office/powerpoint/2010/main" val="365788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174820" y="861238"/>
            <a:ext cx="6746975" cy="2567762"/>
          </a:xfrm>
        </p:spPr>
        <p:txBody>
          <a:bodyPr>
            <a:noAutofit/>
          </a:bodyPr>
          <a:lstStyle/>
          <a:p>
            <a:r>
              <a:rPr lang="en-US" sz="4000" b="1" dirty="0">
                <a:solidFill>
                  <a:schemeClr val="tx1"/>
                </a:solidFill>
              </a:rPr>
              <a:t>These African story-tellers are responsible for the oral traditions that provide much of the known history of African societies.</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D</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twelve</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1584044950"/>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Scribes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Sufis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Monks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Griots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21506" name="Picture 2" descr="Image result for griots">
            <a:extLst>
              <a:ext uri="{FF2B5EF4-FFF2-40B4-BE49-F238E27FC236}">
                <a16:creationId xmlns:a16="http://schemas.microsoft.com/office/drawing/2014/main" id="{1C554D5B-1D93-4E64-A17C-F14BA2C13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755" y="791990"/>
            <a:ext cx="5242425" cy="313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9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698512" y="5705817"/>
            <a:ext cx="5571460" cy="741680"/>
          </a:xfrm>
        </p:spPr>
        <p:txBody>
          <a:bodyPr>
            <a:normAutofit/>
          </a:bodyPr>
          <a:lstStyle/>
          <a:p>
            <a:r>
              <a:rPr lang="en-US" sz="4000" b="1" dirty="0">
                <a:solidFill>
                  <a:schemeClr val="tx1"/>
                </a:solidFill>
              </a:rPr>
              <a:t>Answer:  feudalism</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twelve</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109870" y="503771"/>
            <a:ext cx="11972260" cy="3876844"/>
          </a:xfrm>
        </p:spPr>
        <p:txBody>
          <a:bodyPr>
            <a:normAutofit/>
          </a:bodyPr>
          <a:lstStyle/>
          <a:p>
            <a:r>
              <a:rPr lang="en-US" b="1" dirty="0">
                <a:solidFill>
                  <a:schemeClr val="tx1"/>
                </a:solidFill>
              </a:rPr>
              <a:t>What medieval European political system based bonds of loyalty to holdings of land?</a:t>
            </a:r>
          </a:p>
        </p:txBody>
      </p:sp>
    </p:spTree>
    <p:extLst>
      <p:ext uri="{BB962C8B-B14F-4D97-AF65-F5344CB8AC3E}">
        <p14:creationId xmlns:p14="http://schemas.microsoft.com/office/powerpoint/2010/main" val="158094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5062253" y="1451079"/>
            <a:ext cx="6746975" cy="1706790"/>
          </a:xfrm>
        </p:spPr>
        <p:txBody>
          <a:bodyPr>
            <a:noAutofit/>
          </a:bodyPr>
          <a:lstStyle/>
          <a:p>
            <a:r>
              <a:rPr lang="en-US" sz="4000" b="1" dirty="0">
                <a:solidFill>
                  <a:schemeClr val="tx1"/>
                </a:solidFill>
              </a:rPr>
              <a:t>The Chinese dynastic cycle is tied to </a:t>
            </a:r>
            <a:r>
              <a:rPr lang="en-US" sz="4000" b="1" u="sng" dirty="0">
                <a:solidFill>
                  <a:schemeClr val="tx1"/>
                </a:solidFill>
              </a:rPr>
              <a:t>this concept </a:t>
            </a:r>
            <a:r>
              <a:rPr lang="en-US" sz="4000" b="1" dirty="0">
                <a:solidFill>
                  <a:schemeClr val="tx1"/>
                </a:solidFill>
              </a:rPr>
              <a:t>that establishes a code of behavior for emperors.</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C</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thirteen</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3912165403"/>
              </p:ext>
            </p:extLst>
          </p:nvPr>
        </p:nvGraphicFramePr>
        <p:xfrm>
          <a:off x="956930" y="4419511"/>
          <a:ext cx="10313582" cy="1402080"/>
        </p:xfrm>
        <a:graphic>
          <a:graphicData uri="http://schemas.openxmlformats.org/drawingml/2006/table">
            <a:tbl>
              <a:tblPr firstRow="1" bandRow="1">
                <a:tableStyleId>{5C22544A-7EE6-4342-B048-85BDC9FD1C3A}</a:tableStyleId>
              </a:tblPr>
              <a:tblGrid>
                <a:gridCol w="5156791">
                  <a:extLst>
                    <a:ext uri="{9D8B030D-6E8A-4147-A177-3AD203B41FA5}">
                      <a16:colId xmlns:a16="http://schemas.microsoft.com/office/drawing/2014/main" val="3310956013"/>
                    </a:ext>
                  </a:extLst>
                </a:gridCol>
                <a:gridCol w="5156791">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Civil Service Exams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Mandate of Heaven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Pillars of Faith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Eightfold Path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26626" name="Picture 2" descr="Image result for mandate of heaven">
            <a:extLst>
              <a:ext uri="{FF2B5EF4-FFF2-40B4-BE49-F238E27FC236}">
                <a16:creationId xmlns:a16="http://schemas.microsoft.com/office/drawing/2014/main" id="{B0969C9D-98BD-4E46-A3BB-F35461564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76" y="758952"/>
            <a:ext cx="4647939" cy="353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22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698512" y="5705817"/>
            <a:ext cx="5571460" cy="741680"/>
          </a:xfrm>
        </p:spPr>
        <p:txBody>
          <a:bodyPr>
            <a:normAutofit/>
          </a:bodyPr>
          <a:lstStyle/>
          <a:p>
            <a:r>
              <a:rPr lang="en-US" sz="4000" b="1" dirty="0">
                <a:solidFill>
                  <a:schemeClr val="tx1"/>
                </a:solidFill>
              </a:rPr>
              <a:t>Answer:  wear veils</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299" y="57277"/>
            <a:ext cx="62581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thirteen</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1899684" y="1490578"/>
            <a:ext cx="9597656" cy="3876844"/>
          </a:xfrm>
        </p:spPr>
        <p:txBody>
          <a:bodyPr>
            <a:normAutofit fontScale="90000"/>
          </a:bodyPr>
          <a:lstStyle/>
          <a:p>
            <a:r>
              <a:rPr lang="en-US" b="1" dirty="0">
                <a:solidFill>
                  <a:schemeClr val="tx1"/>
                </a:solidFill>
              </a:rPr>
              <a:t>Copied from Persian and Byzantine culture, Islamic tradition says women must do this in public.</a:t>
            </a:r>
          </a:p>
        </p:txBody>
      </p:sp>
    </p:spTree>
    <p:extLst>
      <p:ext uri="{BB962C8B-B14F-4D97-AF65-F5344CB8AC3E}">
        <p14:creationId xmlns:p14="http://schemas.microsoft.com/office/powerpoint/2010/main" val="272958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1053779" y="1585094"/>
            <a:ext cx="7129747" cy="1706790"/>
          </a:xfrm>
        </p:spPr>
        <p:txBody>
          <a:bodyPr>
            <a:noAutofit/>
          </a:bodyPr>
          <a:lstStyle/>
          <a:p>
            <a:r>
              <a:rPr lang="en-US" sz="4000" b="1" dirty="0">
                <a:solidFill>
                  <a:schemeClr val="tx1"/>
                </a:solidFill>
              </a:rPr>
              <a:t>This Brahman prince would become an ascetic and meditate for a month.  He became the Buddha.</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B</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fourteen</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1366192520"/>
              </p:ext>
            </p:extLst>
          </p:nvPr>
        </p:nvGraphicFramePr>
        <p:xfrm>
          <a:off x="190500" y="4419511"/>
          <a:ext cx="11811000" cy="1402080"/>
        </p:xfrm>
        <a:graphic>
          <a:graphicData uri="http://schemas.openxmlformats.org/drawingml/2006/table">
            <a:tbl>
              <a:tblPr firstRow="1" bandRow="1">
                <a:tableStyleId>{5C22544A-7EE6-4342-B048-85BDC9FD1C3A}</a:tableStyleId>
              </a:tblPr>
              <a:tblGrid>
                <a:gridCol w="5905500">
                  <a:extLst>
                    <a:ext uri="{9D8B030D-6E8A-4147-A177-3AD203B41FA5}">
                      <a16:colId xmlns:a16="http://schemas.microsoft.com/office/drawing/2014/main" val="3310956013"/>
                    </a:ext>
                  </a:extLst>
                </a:gridCol>
                <a:gridCol w="59055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Ibn Battuta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Muhammad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Siddhartha Gautama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Laozi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28674" name="Picture 2" descr="Image result for siddhartha gautama">
            <a:extLst>
              <a:ext uri="{FF2B5EF4-FFF2-40B4-BE49-F238E27FC236}">
                <a16:creationId xmlns:a16="http://schemas.microsoft.com/office/drawing/2014/main" id="{EBD7C0A5-790F-47B0-A1C3-A0F72C56C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436" y="252727"/>
            <a:ext cx="3007026" cy="403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272107" y="5748347"/>
            <a:ext cx="5682826" cy="741680"/>
          </a:xfrm>
        </p:spPr>
        <p:txBody>
          <a:bodyPr>
            <a:normAutofit/>
          </a:bodyPr>
          <a:lstStyle/>
          <a:p>
            <a:r>
              <a:rPr lang="en-US" sz="4000" b="1" dirty="0">
                <a:solidFill>
                  <a:schemeClr val="tx1"/>
                </a:solidFill>
              </a:rPr>
              <a:t>Answer:  Muhammad</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One</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2773680" y="1250019"/>
            <a:ext cx="7064587" cy="2373715"/>
          </a:xfrm>
        </p:spPr>
        <p:txBody>
          <a:bodyPr>
            <a:normAutofit/>
          </a:bodyPr>
          <a:lstStyle/>
          <a:p>
            <a:r>
              <a:rPr lang="en-US" b="1" dirty="0">
                <a:solidFill>
                  <a:schemeClr val="tx1"/>
                </a:solidFill>
              </a:rPr>
              <a:t>Identify the holy prophet of Islam.</a:t>
            </a:r>
          </a:p>
        </p:txBody>
      </p:sp>
    </p:spTree>
    <p:extLst>
      <p:ext uri="{BB962C8B-B14F-4D97-AF65-F5344CB8AC3E}">
        <p14:creationId xmlns:p14="http://schemas.microsoft.com/office/powerpoint/2010/main" val="258041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698512" y="5705817"/>
            <a:ext cx="5571460" cy="741680"/>
          </a:xfrm>
        </p:spPr>
        <p:txBody>
          <a:bodyPr>
            <a:normAutofit/>
          </a:bodyPr>
          <a:lstStyle/>
          <a:p>
            <a:r>
              <a:rPr lang="en-US" sz="4000" b="1" dirty="0">
                <a:solidFill>
                  <a:schemeClr val="tx1"/>
                </a:solidFill>
              </a:rPr>
              <a:t>Answer:  serfs</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299" y="57277"/>
            <a:ext cx="64389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fourteen</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0" y="1490578"/>
            <a:ext cx="12376297" cy="2390306"/>
          </a:xfrm>
        </p:spPr>
        <p:txBody>
          <a:bodyPr>
            <a:normAutofit/>
          </a:bodyPr>
          <a:lstStyle/>
          <a:p>
            <a:r>
              <a:rPr lang="en-US" b="1" dirty="0">
                <a:solidFill>
                  <a:schemeClr val="tx1"/>
                </a:solidFill>
              </a:rPr>
              <a:t>European peasants who worked manors for their lords.</a:t>
            </a:r>
          </a:p>
        </p:txBody>
      </p:sp>
    </p:spTree>
    <p:extLst>
      <p:ext uri="{BB962C8B-B14F-4D97-AF65-F5344CB8AC3E}">
        <p14:creationId xmlns:p14="http://schemas.microsoft.com/office/powerpoint/2010/main" val="40018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4359349" y="1366019"/>
            <a:ext cx="6166884" cy="1483507"/>
          </a:xfrm>
        </p:spPr>
        <p:txBody>
          <a:bodyPr>
            <a:noAutofit/>
          </a:bodyPr>
          <a:lstStyle/>
          <a:p>
            <a:r>
              <a:rPr lang="en-US" sz="4000" b="1" dirty="0">
                <a:solidFill>
                  <a:schemeClr val="tx1"/>
                </a:solidFill>
              </a:rPr>
              <a:t>The exploits of Marco Polo sparked European interests in:</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A</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fifteen</a:t>
            </a:r>
            <a:r>
              <a:rPr lang="en-US" altLang="en-US" sz="4000" dirty="0">
                <a:latin typeface="Arial" panose="020B0604020202020204" pitchFamily="34" charset="0"/>
              </a:rPr>
              <a:t> </a:t>
            </a:r>
          </a:p>
        </p:txBody>
      </p:sp>
      <p:graphicFrame>
        <p:nvGraphicFramePr>
          <p:cNvPr id="7" name="Table 5">
            <a:extLst>
              <a:ext uri="{FF2B5EF4-FFF2-40B4-BE49-F238E27FC236}">
                <a16:creationId xmlns:a16="http://schemas.microsoft.com/office/drawing/2014/main" id="{0F38BBB2-52F9-4EC3-839B-614B4F2E20DA}"/>
              </a:ext>
            </a:extLst>
          </p:cNvPr>
          <p:cNvGraphicFramePr>
            <a:graphicFrameLocks noGrp="1"/>
          </p:cNvGraphicFramePr>
          <p:nvPr>
            <p:extLst>
              <p:ext uri="{D42A27DB-BD31-4B8C-83A1-F6EECF244321}">
                <p14:modId xmlns:p14="http://schemas.microsoft.com/office/powerpoint/2010/main" val="623131044"/>
              </p:ext>
            </p:extLst>
          </p:nvPr>
        </p:nvGraphicFramePr>
        <p:xfrm>
          <a:off x="478465" y="4419511"/>
          <a:ext cx="11523036" cy="1402080"/>
        </p:xfrm>
        <a:graphic>
          <a:graphicData uri="http://schemas.openxmlformats.org/drawingml/2006/table">
            <a:tbl>
              <a:tblPr firstRow="1" bandRow="1">
                <a:tableStyleId>{5C22544A-7EE6-4342-B048-85BDC9FD1C3A}</a:tableStyleId>
              </a:tblPr>
              <a:tblGrid>
                <a:gridCol w="5761518">
                  <a:extLst>
                    <a:ext uri="{9D8B030D-6E8A-4147-A177-3AD203B41FA5}">
                      <a16:colId xmlns:a16="http://schemas.microsoft.com/office/drawing/2014/main" val="3310956013"/>
                    </a:ext>
                  </a:extLst>
                </a:gridCol>
                <a:gridCol w="5761518">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Asian goods.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New World gold.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African slaves.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42950" indent="-742950">
                        <a:buAutoNum type="alphaUcPeriod" startAt="4"/>
                      </a:pPr>
                      <a:r>
                        <a:rPr lang="en-US" sz="4000" b="1" dirty="0">
                          <a:solidFill>
                            <a:schemeClr val="tx1"/>
                          </a:solidFill>
                        </a:rPr>
                        <a:t>Greco-Roman writings.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30722" name="Picture 2" descr="Image result for marco polo">
            <a:extLst>
              <a:ext uri="{FF2B5EF4-FFF2-40B4-BE49-F238E27FC236}">
                <a16:creationId xmlns:a16="http://schemas.microsoft.com/office/drawing/2014/main" id="{0466279A-1D60-4FB3-B38B-18B55ED9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65" y="719187"/>
            <a:ext cx="3281917" cy="354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4125432" y="5695185"/>
            <a:ext cx="7974419" cy="741680"/>
          </a:xfrm>
        </p:spPr>
        <p:txBody>
          <a:bodyPr>
            <a:normAutofit/>
          </a:bodyPr>
          <a:lstStyle/>
          <a:p>
            <a:r>
              <a:rPr lang="en-US" sz="4000" b="1" dirty="0">
                <a:solidFill>
                  <a:schemeClr val="tx1"/>
                </a:solidFill>
              </a:rPr>
              <a:t>Answer:  black death / plague</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299" y="57277"/>
            <a:ext cx="64389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fifteen</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322521" y="1490578"/>
            <a:ext cx="11546958" cy="2390306"/>
          </a:xfrm>
        </p:spPr>
        <p:txBody>
          <a:bodyPr>
            <a:normAutofit fontScale="90000"/>
          </a:bodyPr>
          <a:lstStyle/>
          <a:p>
            <a:r>
              <a:rPr lang="en-US" b="1" dirty="0">
                <a:solidFill>
                  <a:schemeClr val="tx1"/>
                </a:solidFill>
              </a:rPr>
              <a:t>1347-1352 saw 1/3 of Europe’s population wiped out due to:</a:t>
            </a:r>
          </a:p>
        </p:txBody>
      </p:sp>
    </p:spTree>
    <p:extLst>
      <p:ext uri="{BB962C8B-B14F-4D97-AF65-F5344CB8AC3E}">
        <p14:creationId xmlns:p14="http://schemas.microsoft.com/office/powerpoint/2010/main" val="31283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a:extLst>
              <a:ext uri="{FF2B5EF4-FFF2-40B4-BE49-F238E27FC236}">
                <a16:creationId xmlns:a16="http://schemas.microsoft.com/office/drawing/2014/main" id="{68795A4D-93C7-423C-9D8A-A36A3B301D76}"/>
              </a:ext>
            </a:extLst>
          </p:cNvPr>
          <p:cNvSpPr txBox="1">
            <a:spLocks noChangeArrowheads="1"/>
          </p:cNvSpPr>
          <p:nvPr/>
        </p:nvSpPr>
        <p:spPr bwMode="auto">
          <a:xfrm>
            <a:off x="3124199" y="152401"/>
            <a:ext cx="74020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Money shot round – part 2</a:t>
            </a:r>
            <a:endParaRPr lang="en-US" altLang="en-US" sz="4000" dirty="0">
              <a:latin typeface="Arial" panose="020B0604020202020204" pitchFamily="34" charset="0"/>
            </a:endParaRPr>
          </a:p>
        </p:txBody>
      </p:sp>
      <p:sp>
        <p:nvSpPr>
          <p:cNvPr id="81926" name="Rectangle 6">
            <a:extLst>
              <a:ext uri="{FF2B5EF4-FFF2-40B4-BE49-F238E27FC236}">
                <a16:creationId xmlns:a16="http://schemas.microsoft.com/office/drawing/2014/main" id="{E16A67D5-5DD5-4E91-953F-C8F22299E383}"/>
              </a:ext>
            </a:extLst>
          </p:cNvPr>
          <p:cNvSpPr>
            <a:spLocks noGrp="1" noChangeArrowheads="1"/>
          </p:cNvSpPr>
          <p:nvPr>
            <p:ph type="ctrTitle"/>
          </p:nvPr>
        </p:nvSpPr>
        <p:spPr>
          <a:xfrm>
            <a:off x="499730" y="349989"/>
            <a:ext cx="11483163" cy="5562600"/>
          </a:xfrm>
        </p:spPr>
        <p:txBody>
          <a:bodyPr anchor="ctr" anchorCtr="0"/>
          <a:lstStyle/>
          <a:p>
            <a:pPr algn="l" eaLnBrk="1" hangingPunct="1">
              <a:defRPr/>
            </a:pPr>
            <a:r>
              <a:rPr lang="en-US" altLang="en-US" sz="3600" dirty="0">
                <a:solidFill>
                  <a:schemeClr val="tx1"/>
                </a:solidFill>
                <a:latin typeface="Franklin Gothic Medium Cond" panose="020B0606030402020204" pitchFamily="34" charset="0"/>
              </a:rPr>
              <a:t>	</a:t>
            </a:r>
            <a:r>
              <a:rPr lang="en-US" altLang="en-US" sz="3600" u="sng" dirty="0">
                <a:solidFill>
                  <a:schemeClr val="tx1"/>
                </a:solidFill>
                <a:latin typeface="Franklin Gothic Medium Cond" panose="020B0606030402020204" pitchFamily="34" charset="0"/>
              </a:rPr>
              <a:t>Rules</a:t>
            </a:r>
            <a:r>
              <a:rPr lang="en-US" altLang="en-US" sz="3600" dirty="0">
                <a:solidFill>
                  <a:schemeClr val="tx1"/>
                </a:solidFill>
                <a:latin typeface="Franklin Gothic Medium Cond" panose="020B0606030402020204" pitchFamily="34" charset="0"/>
              </a:rPr>
              <a:t>:</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Option 1 (Sabotage)</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Assassin gets 3 shots; each score removes 1 </a:t>
            </a:r>
            <a:r>
              <a:rPr lang="en-US" altLang="en-US" sz="3600" dirty="0" err="1">
                <a:solidFill>
                  <a:schemeClr val="tx1"/>
                </a:solidFill>
                <a:latin typeface="Franklin Gothic Medium Cond" panose="020B0606030402020204" pitchFamily="34" charset="0"/>
              </a:rPr>
              <a:t>pt</a:t>
            </a:r>
            <a:r>
              <a:rPr lang="en-US" altLang="en-US" sz="3600" dirty="0">
                <a:solidFill>
                  <a:schemeClr val="tx1"/>
                </a:solidFill>
                <a:latin typeface="Franklin Gothic Medium Cond" panose="020B0606030402020204" pitchFamily="34" charset="0"/>
              </a:rPr>
              <a:t> from selected team	</a:t>
            </a:r>
            <a:br>
              <a:rPr lang="en-US" altLang="en-US" sz="3600" dirty="0">
                <a:solidFill>
                  <a:schemeClr val="tx1"/>
                </a:solidFill>
                <a:latin typeface="Franklin Gothic Medium Cond" panose="020B0606030402020204" pitchFamily="34" charset="0"/>
              </a:rPr>
            </a:br>
            <a:r>
              <a:rPr lang="en-US" altLang="en-US" sz="1000" dirty="0">
                <a:solidFill>
                  <a:schemeClr val="tx1"/>
                </a:solidFill>
                <a:latin typeface="Franklin Gothic Medium Cond" panose="020B0606030402020204" pitchFamily="34" charset="0"/>
              </a:rPr>
              <a:t/>
            </a:r>
            <a:br>
              <a:rPr lang="en-US" altLang="en-US" sz="10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Option 2 (Gamble)</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Team may risk their own pts for up to 3 shots; each risked shot loses 1 </a:t>
            </a:r>
            <a:r>
              <a:rPr lang="en-US" altLang="en-US" sz="3600" dirty="0" err="1">
                <a:solidFill>
                  <a:schemeClr val="tx1"/>
                </a:solidFill>
                <a:latin typeface="Franklin Gothic Medium Cond" panose="020B0606030402020204" pitchFamily="34" charset="0"/>
              </a:rPr>
              <a:t>pt</a:t>
            </a:r>
            <a:r>
              <a:rPr lang="en-US" altLang="en-US" sz="3600" dirty="0">
                <a:solidFill>
                  <a:schemeClr val="tx1"/>
                </a:solidFill>
                <a:latin typeface="Franklin Gothic Medium Cond" panose="020B0606030402020204" pitchFamily="34" charset="0"/>
              </a:rPr>
              <a:t>, but has potential to be worth 3 pts if scored</a:t>
            </a:r>
            <a:br>
              <a:rPr lang="en-US" altLang="en-US" sz="36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
            </a:r>
            <a:br>
              <a:rPr lang="en-US" altLang="en-US" sz="3600" dirty="0">
                <a:solidFill>
                  <a:schemeClr val="tx1"/>
                </a:solidFill>
                <a:latin typeface="Franklin Gothic Medium Cond" panose="020B0606030402020204" pitchFamily="34" charset="0"/>
              </a:rPr>
            </a:br>
            <a:r>
              <a:rPr lang="en-US" altLang="en-US" sz="1000" dirty="0">
                <a:solidFill>
                  <a:schemeClr val="tx1"/>
                </a:solidFill>
                <a:latin typeface="Franklin Gothic Medium Cond" panose="020B0606030402020204" pitchFamily="34" charset="0"/>
              </a:rPr>
              <a:t/>
            </a:r>
            <a:br>
              <a:rPr lang="en-US" altLang="en-US" sz="1000" dirty="0">
                <a:solidFill>
                  <a:schemeClr val="tx1"/>
                </a:solidFill>
                <a:latin typeface="Franklin Gothic Medium Cond" panose="020B0606030402020204" pitchFamily="34" charset="0"/>
              </a:rPr>
            </a:br>
            <a:r>
              <a:rPr lang="en-US" altLang="en-US" sz="3600" dirty="0">
                <a:solidFill>
                  <a:schemeClr val="tx1"/>
                </a:solidFill>
                <a:latin typeface="Franklin Gothic Medium Cond" panose="020B0606030402020204" pitchFamily="34" charset="0"/>
              </a:rPr>
              <a:t>Each team must exercise one of the above options in this round.</a:t>
            </a:r>
          </a:p>
        </p:txBody>
      </p:sp>
    </p:spTree>
    <p:extLst>
      <p:ext uri="{BB962C8B-B14F-4D97-AF65-F5344CB8AC3E}">
        <p14:creationId xmlns:p14="http://schemas.microsoft.com/office/powerpoint/2010/main" val="777632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dissolve">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996F95A-1F8A-44E8-A778-122B16590B58}"/>
              </a:ext>
            </a:extLst>
          </p:cNvPr>
          <p:cNvSpPr>
            <a:spLocks noGrp="1" noChangeArrowheads="1"/>
          </p:cNvSpPr>
          <p:nvPr>
            <p:ph type="ctrTitle"/>
          </p:nvPr>
        </p:nvSpPr>
        <p:spPr>
          <a:xfrm>
            <a:off x="425301" y="3166804"/>
            <a:ext cx="11653285" cy="2087526"/>
          </a:xfrm>
        </p:spPr>
        <p:txBody>
          <a:bodyPr>
            <a:normAutofit/>
          </a:bodyPr>
          <a:lstStyle/>
          <a:p>
            <a:pPr eaLnBrk="1" hangingPunct="1">
              <a:defRPr/>
            </a:pPr>
            <a:r>
              <a:rPr lang="en-US" altLang="en-US" sz="6600" dirty="0">
                <a:solidFill>
                  <a:schemeClr val="tx1"/>
                </a:solidFill>
                <a:latin typeface="Franklin Gothic Medium Cond" panose="020B0606030402020204" pitchFamily="34" charset="0"/>
              </a:rPr>
              <a:t>Be sure to study notes from Topics </a:t>
            </a:r>
            <a:br>
              <a:rPr lang="en-US" altLang="en-US" sz="6600" dirty="0">
                <a:solidFill>
                  <a:schemeClr val="tx1"/>
                </a:solidFill>
                <a:latin typeface="Franklin Gothic Medium Cond" panose="020B0606030402020204" pitchFamily="34" charset="0"/>
              </a:rPr>
            </a:br>
            <a:r>
              <a:rPr lang="en-US" altLang="en-US" sz="6600" dirty="0">
                <a:solidFill>
                  <a:schemeClr val="tx1"/>
                </a:solidFill>
                <a:latin typeface="Franklin Gothic Medium Cond" panose="020B0606030402020204" pitchFamily="34" charset="0"/>
              </a:rPr>
              <a:t>1.1–1.7 to prepare for the Unit 1 Test.</a:t>
            </a:r>
          </a:p>
        </p:txBody>
      </p:sp>
      <p:sp>
        <p:nvSpPr>
          <p:cNvPr id="37891" name="Text Box 3">
            <a:extLst>
              <a:ext uri="{FF2B5EF4-FFF2-40B4-BE49-F238E27FC236}">
                <a16:creationId xmlns:a16="http://schemas.microsoft.com/office/drawing/2014/main" id="{E5587763-3B9C-4786-9894-4B87C78BF48A}"/>
              </a:ext>
            </a:extLst>
          </p:cNvPr>
          <p:cNvSpPr txBox="1">
            <a:spLocks noChangeArrowheads="1"/>
          </p:cNvSpPr>
          <p:nvPr/>
        </p:nvSpPr>
        <p:spPr bwMode="auto">
          <a:xfrm>
            <a:off x="2971800" y="1828801"/>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a:latin typeface="Showcard Gothic" panose="04020904020102020604" pitchFamily="82" charset="0"/>
              </a:rPr>
              <a:t>Thanks for playing!</a:t>
            </a:r>
            <a:r>
              <a:rPr lang="en-US" altLang="en-US" sz="4000">
                <a:latin typeface="Arial" panose="020B060402020202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dissolve">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1254641" y="1375236"/>
            <a:ext cx="6433537" cy="2053764"/>
          </a:xfrm>
        </p:spPr>
        <p:txBody>
          <a:bodyPr>
            <a:noAutofit/>
          </a:bodyPr>
          <a:lstStyle/>
          <a:p>
            <a:r>
              <a:rPr lang="en-US" sz="4000" b="1" dirty="0">
                <a:solidFill>
                  <a:schemeClr val="tx1"/>
                </a:solidFill>
              </a:rPr>
              <a:t>The quote (right) embodies a medieval era movement aimed at strengthening which religion?</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C</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two</a:t>
            </a:r>
            <a:r>
              <a:rPr lang="en-US" altLang="en-US" sz="4000" dirty="0">
                <a:latin typeface="Arial" panose="020B0604020202020204" pitchFamily="34" charset="0"/>
              </a:rPr>
              <a:t> </a:t>
            </a:r>
          </a:p>
        </p:txBody>
      </p:sp>
      <p:graphicFrame>
        <p:nvGraphicFramePr>
          <p:cNvPr id="5" name="Table 5">
            <a:extLst>
              <a:ext uri="{FF2B5EF4-FFF2-40B4-BE49-F238E27FC236}">
                <a16:creationId xmlns:a16="http://schemas.microsoft.com/office/drawing/2014/main" id="{C678E054-40D5-4852-849B-D0817137D881}"/>
              </a:ext>
            </a:extLst>
          </p:cNvPr>
          <p:cNvGraphicFramePr>
            <a:graphicFrameLocks noGrp="1"/>
          </p:cNvGraphicFramePr>
          <p:nvPr>
            <p:extLst>
              <p:ext uri="{D42A27DB-BD31-4B8C-83A1-F6EECF244321}">
                <p14:modId xmlns:p14="http://schemas.microsoft.com/office/powerpoint/2010/main" val="3376573165"/>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Buddhism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Hinduism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Confucianism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4000" b="1" dirty="0">
                          <a:solidFill>
                            <a:schemeClr val="tx1"/>
                          </a:solidFill>
                        </a:rPr>
                        <a:t>D.  Animism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3074" name="Picture 2" descr="Image result for quotes about bhakti movement">
            <a:extLst>
              <a:ext uri="{FF2B5EF4-FFF2-40B4-BE49-F238E27FC236}">
                <a16:creationId xmlns:a16="http://schemas.microsoft.com/office/drawing/2014/main" id="{38ABF6A4-0AC7-430C-8EBA-67520A976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722" y="57276"/>
            <a:ext cx="3345041" cy="423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272107" y="5748347"/>
            <a:ext cx="5682826" cy="741680"/>
          </a:xfrm>
        </p:spPr>
        <p:txBody>
          <a:bodyPr>
            <a:normAutofit/>
          </a:bodyPr>
          <a:lstStyle/>
          <a:p>
            <a:r>
              <a:rPr lang="en-US" sz="4000" b="1" dirty="0">
                <a:solidFill>
                  <a:schemeClr val="tx1"/>
                </a:solidFill>
              </a:rPr>
              <a:t>Answer:  </a:t>
            </a:r>
            <a:r>
              <a:rPr lang="en-US" sz="4000" b="1" dirty="0" err="1">
                <a:solidFill>
                  <a:schemeClr val="tx1"/>
                </a:solidFill>
              </a:rPr>
              <a:t>mayans</a:t>
            </a:r>
            <a:endParaRPr lang="en-US" sz="4000" b="1" dirty="0">
              <a:solidFill>
                <a:schemeClr val="tx1"/>
              </a:solidFill>
            </a:endParaRP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two</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499731" y="758952"/>
            <a:ext cx="10983432" cy="3630325"/>
          </a:xfrm>
        </p:spPr>
        <p:txBody>
          <a:bodyPr>
            <a:normAutofit/>
          </a:bodyPr>
          <a:lstStyle/>
          <a:p>
            <a:r>
              <a:rPr lang="en-US" b="1" dirty="0">
                <a:solidFill>
                  <a:schemeClr val="tx1"/>
                </a:solidFill>
              </a:rPr>
              <a:t>What American society was known for establishing city-states?</a:t>
            </a:r>
          </a:p>
        </p:txBody>
      </p:sp>
    </p:spTree>
    <p:extLst>
      <p:ext uri="{BB962C8B-B14F-4D97-AF65-F5344CB8AC3E}">
        <p14:creationId xmlns:p14="http://schemas.microsoft.com/office/powerpoint/2010/main" val="239507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212650" y="1130687"/>
            <a:ext cx="7783033" cy="1899592"/>
          </a:xfrm>
        </p:spPr>
        <p:txBody>
          <a:bodyPr>
            <a:noAutofit/>
          </a:bodyPr>
          <a:lstStyle/>
          <a:p>
            <a:r>
              <a:rPr lang="en-US" sz="4000" b="1" dirty="0">
                <a:solidFill>
                  <a:schemeClr val="tx1"/>
                </a:solidFill>
              </a:rPr>
              <a:t>Which of the following does NOT represent a “great tradition” of societies from the region seen at right.</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B</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three</a:t>
            </a:r>
            <a:r>
              <a:rPr lang="en-US" altLang="en-US" sz="4000" dirty="0">
                <a:latin typeface="Arial" panose="020B0604020202020204" pitchFamily="34" charset="0"/>
              </a:rPr>
              <a:t> </a:t>
            </a:r>
          </a:p>
        </p:txBody>
      </p:sp>
      <p:graphicFrame>
        <p:nvGraphicFramePr>
          <p:cNvPr id="5" name="Table 5">
            <a:extLst>
              <a:ext uri="{FF2B5EF4-FFF2-40B4-BE49-F238E27FC236}">
                <a16:creationId xmlns:a16="http://schemas.microsoft.com/office/drawing/2014/main" id="{C678E054-40D5-4852-849B-D0817137D881}"/>
              </a:ext>
            </a:extLst>
          </p:cNvPr>
          <p:cNvGraphicFramePr>
            <a:graphicFrameLocks noGrp="1"/>
          </p:cNvGraphicFramePr>
          <p:nvPr>
            <p:extLst>
              <p:ext uri="{D42A27DB-BD31-4B8C-83A1-F6EECF244321}">
                <p14:modId xmlns:p14="http://schemas.microsoft.com/office/powerpoint/2010/main" val="90765472"/>
              </p:ext>
            </p:extLst>
          </p:nvPr>
        </p:nvGraphicFramePr>
        <p:xfrm>
          <a:off x="1244009" y="4419511"/>
          <a:ext cx="8915992" cy="1402080"/>
        </p:xfrm>
        <a:graphic>
          <a:graphicData uri="http://schemas.openxmlformats.org/drawingml/2006/table">
            <a:tbl>
              <a:tblPr firstRow="1" bandRow="1">
                <a:tableStyleId>{5C22544A-7EE6-4342-B048-85BDC9FD1C3A}</a:tableStyleId>
              </a:tblPr>
              <a:tblGrid>
                <a:gridCol w="4457996">
                  <a:extLst>
                    <a:ext uri="{9D8B030D-6E8A-4147-A177-3AD203B41FA5}">
                      <a16:colId xmlns:a16="http://schemas.microsoft.com/office/drawing/2014/main" val="3310956013"/>
                    </a:ext>
                  </a:extLst>
                </a:gridCol>
                <a:gridCol w="4457996">
                  <a:extLst>
                    <a:ext uri="{9D8B030D-6E8A-4147-A177-3AD203B41FA5}">
                      <a16:colId xmlns:a16="http://schemas.microsoft.com/office/drawing/2014/main" val="3616961291"/>
                    </a:ext>
                  </a:extLst>
                </a:gridCol>
              </a:tblGrid>
              <a:tr h="370840">
                <a:tc>
                  <a:txBody>
                    <a:bodyPr/>
                    <a:lstStyle/>
                    <a:p>
                      <a:r>
                        <a:rPr lang="en-US" sz="4000" b="1" dirty="0">
                          <a:solidFill>
                            <a:schemeClr val="tx1"/>
                          </a:solidFill>
                        </a:rPr>
                        <a:t>A.  Bantu language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Kinship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r>
                        <a:rPr lang="en-US" sz="4000" b="1" dirty="0">
                          <a:solidFill>
                            <a:schemeClr val="tx1"/>
                          </a:solidFill>
                        </a:rPr>
                        <a:t>B.  Human sacrifice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4000" b="1" dirty="0">
                          <a:solidFill>
                            <a:schemeClr val="tx1"/>
                          </a:solidFill>
                        </a:rPr>
                        <a:t>D.  Female lineage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5122" name="Picture 2" descr="Africa political map">
            <a:extLst>
              <a:ext uri="{FF2B5EF4-FFF2-40B4-BE49-F238E27FC236}">
                <a16:creationId xmlns:a16="http://schemas.microsoft.com/office/drawing/2014/main" id="{84FFF634-95AC-4573-B27B-6013CFEFB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682" y="82103"/>
            <a:ext cx="3806457" cy="421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6272107" y="5748347"/>
            <a:ext cx="5682826" cy="741680"/>
          </a:xfrm>
        </p:spPr>
        <p:txBody>
          <a:bodyPr>
            <a:normAutofit/>
          </a:bodyPr>
          <a:lstStyle/>
          <a:p>
            <a:r>
              <a:rPr lang="en-US" sz="4000" b="1" dirty="0">
                <a:solidFill>
                  <a:schemeClr val="tx1"/>
                </a:solidFill>
              </a:rPr>
              <a:t>Answer:  crusades</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three</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499731" y="758952"/>
            <a:ext cx="10983432" cy="3630325"/>
          </a:xfrm>
        </p:spPr>
        <p:txBody>
          <a:bodyPr>
            <a:normAutofit/>
          </a:bodyPr>
          <a:lstStyle/>
          <a:p>
            <a:r>
              <a:rPr lang="en-US" b="1" dirty="0">
                <a:solidFill>
                  <a:schemeClr val="tx1"/>
                </a:solidFill>
              </a:rPr>
              <a:t>These “holy wars” ended in defeat for many Christian knights in the 12</a:t>
            </a:r>
            <a:r>
              <a:rPr lang="en-US" b="1" baseline="30000" dirty="0">
                <a:solidFill>
                  <a:schemeClr val="tx1"/>
                </a:solidFill>
              </a:rPr>
              <a:t>th</a:t>
            </a:r>
            <a:r>
              <a:rPr lang="en-US" b="1" dirty="0">
                <a:solidFill>
                  <a:schemeClr val="tx1"/>
                </a:solidFill>
              </a:rPr>
              <a:t> century.</a:t>
            </a:r>
          </a:p>
        </p:txBody>
      </p:sp>
    </p:spTree>
    <p:extLst>
      <p:ext uri="{BB962C8B-B14F-4D97-AF65-F5344CB8AC3E}">
        <p14:creationId xmlns:p14="http://schemas.microsoft.com/office/powerpoint/2010/main" val="13449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2F6-72D6-4A35-93B7-F9D8CCB29B4E}"/>
              </a:ext>
            </a:extLst>
          </p:cNvPr>
          <p:cNvSpPr>
            <a:spLocks noGrp="1"/>
          </p:cNvSpPr>
          <p:nvPr>
            <p:ph type="ctrTitle"/>
          </p:nvPr>
        </p:nvSpPr>
        <p:spPr>
          <a:xfrm>
            <a:off x="5528977" y="1233377"/>
            <a:ext cx="6433537" cy="2382736"/>
          </a:xfrm>
        </p:spPr>
        <p:txBody>
          <a:bodyPr>
            <a:noAutofit/>
          </a:bodyPr>
          <a:lstStyle/>
          <a:p>
            <a:r>
              <a:rPr lang="en-US" sz="4000" b="1" dirty="0">
                <a:solidFill>
                  <a:schemeClr val="tx1"/>
                </a:solidFill>
              </a:rPr>
              <a:t>The tradition evident in the image (left) was most prevalent amongst elite women of which dynasty?</a:t>
            </a:r>
          </a:p>
        </p:txBody>
      </p:sp>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8940800" y="5731414"/>
            <a:ext cx="3060700" cy="741680"/>
          </a:xfrm>
        </p:spPr>
        <p:txBody>
          <a:bodyPr>
            <a:normAutofit/>
          </a:bodyPr>
          <a:lstStyle/>
          <a:p>
            <a:r>
              <a:rPr lang="en-US" sz="4000" b="1" dirty="0">
                <a:solidFill>
                  <a:schemeClr val="tx1"/>
                </a:solidFill>
              </a:rPr>
              <a:t>Answer:  D</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Round four</a:t>
            </a:r>
            <a:r>
              <a:rPr lang="en-US" altLang="en-US" sz="4000" dirty="0">
                <a:latin typeface="Arial" panose="020B0604020202020204" pitchFamily="34" charset="0"/>
              </a:rPr>
              <a:t> </a:t>
            </a:r>
          </a:p>
        </p:txBody>
      </p:sp>
      <p:graphicFrame>
        <p:nvGraphicFramePr>
          <p:cNvPr id="5" name="Table 5">
            <a:extLst>
              <a:ext uri="{FF2B5EF4-FFF2-40B4-BE49-F238E27FC236}">
                <a16:creationId xmlns:a16="http://schemas.microsoft.com/office/drawing/2014/main" id="{C678E054-40D5-4852-849B-D0817137D881}"/>
              </a:ext>
            </a:extLst>
          </p:cNvPr>
          <p:cNvGraphicFramePr>
            <a:graphicFrameLocks noGrp="1"/>
          </p:cNvGraphicFramePr>
          <p:nvPr>
            <p:extLst>
              <p:ext uri="{D42A27DB-BD31-4B8C-83A1-F6EECF244321}">
                <p14:modId xmlns:p14="http://schemas.microsoft.com/office/powerpoint/2010/main" val="3036523039"/>
              </p:ext>
            </p:extLst>
          </p:nvPr>
        </p:nvGraphicFramePr>
        <p:xfrm>
          <a:off x="2032000" y="4419511"/>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0956013"/>
                    </a:ext>
                  </a:extLst>
                </a:gridCol>
                <a:gridCol w="4064000">
                  <a:extLst>
                    <a:ext uri="{9D8B030D-6E8A-4147-A177-3AD203B41FA5}">
                      <a16:colId xmlns:a16="http://schemas.microsoft.com/office/drawing/2014/main" val="3616961291"/>
                    </a:ext>
                  </a:extLst>
                </a:gridCol>
              </a:tblGrid>
              <a:tr h="370840">
                <a:tc>
                  <a:txBody>
                    <a:bodyPr/>
                    <a:lstStyle/>
                    <a:p>
                      <a:pPr marL="742950" indent="-742950">
                        <a:buAutoNum type="alphaUcPeriod"/>
                      </a:pPr>
                      <a:r>
                        <a:rPr lang="en-US" sz="4000" b="1" dirty="0">
                          <a:solidFill>
                            <a:schemeClr val="tx1"/>
                          </a:solidFill>
                        </a:rPr>
                        <a:t>Qin Dynasty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AutoNum type="alphaUcPeriod" startAt="3"/>
                      </a:pPr>
                      <a:r>
                        <a:rPr lang="en-US" sz="4000" b="1" dirty="0">
                          <a:solidFill>
                            <a:schemeClr val="tx1"/>
                          </a:solidFill>
                        </a:rPr>
                        <a:t>  Tang Dynasty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230150"/>
                  </a:ext>
                </a:extLst>
              </a:tr>
              <a:tr h="370840">
                <a:tc>
                  <a:txBody>
                    <a:bodyPr/>
                    <a:lstStyle/>
                    <a:p>
                      <a:pPr marL="742950" indent="-742950">
                        <a:buAutoNum type="alphaUcPeriod" startAt="2"/>
                      </a:pPr>
                      <a:r>
                        <a:rPr lang="en-US" sz="4000" b="1" dirty="0">
                          <a:solidFill>
                            <a:schemeClr val="tx1"/>
                          </a:solidFill>
                        </a:rPr>
                        <a:t>Han Dynasty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US" sz="4000" b="1" dirty="0">
                          <a:solidFill>
                            <a:schemeClr val="tx1"/>
                          </a:solidFill>
                        </a:rPr>
                        <a:t>D.  Song Dynasty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927318"/>
                  </a:ext>
                </a:extLst>
              </a:tr>
            </a:tbl>
          </a:graphicData>
        </a:graphic>
      </p:graphicFrame>
      <p:pic>
        <p:nvPicPr>
          <p:cNvPr id="7170" name="Picture 2" descr="Image result for foot binding">
            <a:extLst>
              <a:ext uri="{FF2B5EF4-FFF2-40B4-BE49-F238E27FC236}">
                <a16:creationId xmlns:a16="http://schemas.microsoft.com/office/drawing/2014/main" id="{51E9D8B8-ED31-4CB2-9726-B5CF3F9DD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37" y="758952"/>
            <a:ext cx="5278401" cy="352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5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5047F0-BDC0-45FB-AEE3-DCC4108C2080}"/>
              </a:ext>
            </a:extLst>
          </p:cNvPr>
          <p:cNvSpPr>
            <a:spLocks noGrp="1"/>
          </p:cNvSpPr>
          <p:nvPr>
            <p:ph type="subTitle" idx="1"/>
          </p:nvPr>
        </p:nvSpPr>
        <p:spPr>
          <a:xfrm>
            <a:off x="4560264" y="5790877"/>
            <a:ext cx="7369465" cy="741680"/>
          </a:xfrm>
        </p:spPr>
        <p:txBody>
          <a:bodyPr>
            <a:normAutofit/>
          </a:bodyPr>
          <a:lstStyle/>
          <a:p>
            <a:r>
              <a:rPr lang="en-US" sz="4000" b="1" dirty="0">
                <a:solidFill>
                  <a:schemeClr val="tx1"/>
                </a:solidFill>
              </a:rPr>
              <a:t>Answer:  </a:t>
            </a:r>
            <a:r>
              <a:rPr lang="en-US" sz="4000" b="1" dirty="0" err="1">
                <a:solidFill>
                  <a:schemeClr val="tx1"/>
                </a:solidFill>
              </a:rPr>
              <a:t>al-andalus</a:t>
            </a:r>
            <a:r>
              <a:rPr lang="en-US" sz="4000" b="1" dirty="0">
                <a:solidFill>
                  <a:schemeClr val="tx1"/>
                </a:solidFill>
              </a:rPr>
              <a:t> (</a:t>
            </a:r>
            <a:r>
              <a:rPr lang="en-US" sz="4000" b="1" dirty="0" err="1">
                <a:solidFill>
                  <a:schemeClr val="tx1"/>
                </a:solidFill>
              </a:rPr>
              <a:t>spain</a:t>
            </a:r>
            <a:r>
              <a:rPr lang="en-US" sz="4000" b="1" dirty="0">
                <a:solidFill>
                  <a:schemeClr val="tx1"/>
                </a:solidFill>
              </a:rPr>
              <a:t>)</a:t>
            </a:r>
          </a:p>
        </p:txBody>
      </p:sp>
      <p:sp>
        <p:nvSpPr>
          <p:cNvPr id="4" name="Text Box 4">
            <a:extLst>
              <a:ext uri="{FF2B5EF4-FFF2-40B4-BE49-F238E27FC236}">
                <a16:creationId xmlns:a16="http://schemas.microsoft.com/office/drawing/2014/main" id="{E7F66E58-E763-4463-B6F9-9FD801C17C7A}"/>
              </a:ext>
            </a:extLst>
          </p:cNvPr>
          <p:cNvSpPr txBox="1">
            <a:spLocks noChangeArrowheads="1"/>
          </p:cNvSpPr>
          <p:nvPr/>
        </p:nvSpPr>
        <p:spPr bwMode="auto">
          <a:xfrm>
            <a:off x="3162300" y="57277"/>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4000" dirty="0">
                <a:latin typeface="Showcard Gothic" panose="04020904020102020604" pitchFamily="82" charset="0"/>
              </a:rPr>
              <a:t>Bonus Round four</a:t>
            </a:r>
            <a:r>
              <a:rPr lang="en-US" altLang="en-US" sz="4000" dirty="0">
                <a:latin typeface="Arial" panose="020B0604020202020204" pitchFamily="34" charset="0"/>
              </a:rPr>
              <a:t> </a:t>
            </a:r>
          </a:p>
        </p:txBody>
      </p:sp>
      <p:sp>
        <p:nvSpPr>
          <p:cNvPr id="6" name="Title 5">
            <a:extLst>
              <a:ext uri="{FF2B5EF4-FFF2-40B4-BE49-F238E27FC236}">
                <a16:creationId xmlns:a16="http://schemas.microsoft.com/office/drawing/2014/main" id="{FDD2BB90-CE47-4BF4-9F3A-A00AB1E751A6}"/>
              </a:ext>
            </a:extLst>
          </p:cNvPr>
          <p:cNvSpPr>
            <a:spLocks noGrp="1"/>
          </p:cNvSpPr>
          <p:nvPr>
            <p:ph type="ctrTitle"/>
          </p:nvPr>
        </p:nvSpPr>
        <p:spPr>
          <a:xfrm>
            <a:off x="508591" y="1779678"/>
            <a:ext cx="10983432" cy="3630325"/>
          </a:xfrm>
        </p:spPr>
        <p:txBody>
          <a:bodyPr>
            <a:normAutofit fontScale="90000"/>
          </a:bodyPr>
          <a:lstStyle/>
          <a:p>
            <a:r>
              <a:rPr lang="en-US" b="1" dirty="0">
                <a:solidFill>
                  <a:schemeClr val="tx1"/>
                </a:solidFill>
              </a:rPr>
              <a:t>When the Muslims conquered </a:t>
            </a:r>
            <a:r>
              <a:rPr lang="en-US" b="1" u="sng" dirty="0">
                <a:solidFill>
                  <a:schemeClr val="tx1"/>
                </a:solidFill>
              </a:rPr>
              <a:t>this location</a:t>
            </a:r>
            <a:r>
              <a:rPr lang="en-US" b="1" dirty="0">
                <a:solidFill>
                  <a:schemeClr val="tx1"/>
                </a:solidFill>
              </a:rPr>
              <a:t> in the 8</a:t>
            </a:r>
            <a:r>
              <a:rPr lang="en-US" b="1" baseline="30000" dirty="0">
                <a:solidFill>
                  <a:schemeClr val="tx1"/>
                </a:solidFill>
              </a:rPr>
              <a:t>th</a:t>
            </a:r>
            <a:r>
              <a:rPr lang="en-US" b="1" dirty="0">
                <a:solidFill>
                  <a:schemeClr val="tx1"/>
                </a:solidFill>
              </a:rPr>
              <a:t> century, they would set in motion a ‘melting pot’ of Muslim, Jewish, and Christian cultures.</a:t>
            </a:r>
          </a:p>
        </p:txBody>
      </p:sp>
    </p:spTree>
    <p:extLst>
      <p:ext uri="{BB962C8B-B14F-4D97-AF65-F5344CB8AC3E}">
        <p14:creationId xmlns:p14="http://schemas.microsoft.com/office/powerpoint/2010/main" val="25135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653</TotalTime>
  <Words>856</Words>
  <Application>Microsoft Office PowerPoint</Application>
  <PresentationFormat>Widescreen</PresentationFormat>
  <Paragraphs>160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Franklin Gothic Medium Cond</vt:lpstr>
      <vt:lpstr>Showcard Gothic</vt:lpstr>
      <vt:lpstr>Retrospect</vt:lpstr>
      <vt:lpstr> Rules: 2-4 Teams Scribe: to record answers for each round Must be new scribe every five rounds   Points: Each question correct (written on Fancy Sheets) gets 1 pt. Teams that answer correctly go to Bonus Round Quickest team correct (by holding sheet up) in Bonus Round gets the rock to shoot for Bonus pts 3 shots allowed at 1 pt each</vt:lpstr>
      <vt:lpstr>The Grand Canal (left) brought trade and visiting travelers to which city?</vt:lpstr>
      <vt:lpstr>Identify the holy prophet of Islam.</vt:lpstr>
      <vt:lpstr>The quote (right) embodies a medieval era movement aimed at strengthening which religion?</vt:lpstr>
      <vt:lpstr>What American society was known for establishing city-states?</vt:lpstr>
      <vt:lpstr>Which of the following does NOT represent a “great tradition” of societies from the region seen at right.</vt:lpstr>
      <vt:lpstr>These “holy wars” ended in defeat for many Christian knights in the 12th century.</vt:lpstr>
      <vt:lpstr>The tradition evident in the image (left) was most prevalent amongst elite women of which dynasty?</vt:lpstr>
      <vt:lpstr>When the Muslims conquered this location in the 8th century, they would set in motion a ‘melting pot’ of Muslim, Jewish, and Christian cultures.</vt:lpstr>
      <vt:lpstr>The Vijayanagar, Sinhalese, and Khmer Empires had which of the following in common?</vt:lpstr>
      <vt:lpstr>Chaco Canyon and Mesa Verde are two urban sites of what desert-dwelling American tribal group?</vt:lpstr>
      <vt:lpstr>Christianity became the mainstay religion (since the 4th century) of which African nation?</vt:lpstr>
      <vt:lpstr>Identify Europe’s “rebirth” in Greco-Roman studies attributed to humanism.</vt:lpstr>
      <vt:lpstr>Identify the philosophy embodied by the quote below.</vt:lpstr>
      <vt:lpstr>What holy city is shared  by three religions?</vt:lpstr>
      <vt:lpstr>Which of the following represents a “fraternity” of Muslim youths who practiced missionary work?</vt:lpstr>
      <vt:lpstr>Their empire encompassed diverse climates of South America, which they built elaborate roads to connect.</vt:lpstr>
      <vt:lpstr>Which of the following never existed in sub-Saharan Africa prior to European contact?</vt:lpstr>
      <vt:lpstr>Latin for the “Great Charter”, what document limited the power of English kings in 1215?</vt:lpstr>
      <vt:lpstr>The Aztecs compare with Tang Dynasty China in that both were:</vt:lpstr>
      <vt:lpstr>Abbasid caliphs allowed non-Muslim “People of the Book” to practice their faith if________.</vt:lpstr>
      <vt:lpstr> Rules: Option 1 (Sabotage) – Assassin gets 3 shots; each score removes 1 pt from selected team   Option 2 (Gamble) – Team may risk their own pts for up to 3 shots; each risked shot loses 1 pt, but has potential to be worth 3 pts if scored   Each team must exercise one of the above options in this round.</vt:lpstr>
      <vt:lpstr>--The Four Noble Truths-- Suffering, pain, and misery exist in life. Suffering arises from attachment to desires. Suffering ceases when attachment to desire ceases. Freedom from suffering is possible by practicing the Eightfold Path.     </vt:lpstr>
      <vt:lpstr>What unique architectural features can be found in Mississippian urban sites  (like Cahokia)?</vt:lpstr>
      <vt:lpstr>These African story-tellers are responsible for the oral traditions that provide much of the known history of African societies.</vt:lpstr>
      <vt:lpstr>What medieval European political system based bonds of loyalty to holdings of land?</vt:lpstr>
      <vt:lpstr>The Chinese dynastic cycle is tied to this concept that establishes a code of behavior for emperors.</vt:lpstr>
      <vt:lpstr>Copied from Persian and Byzantine culture, Islamic tradition says women must do this in public.</vt:lpstr>
      <vt:lpstr>This Brahman prince would become an ascetic and meditate for a month.  He became the Buddha.</vt:lpstr>
      <vt:lpstr>European peasants who worked manors for their lords.</vt:lpstr>
      <vt:lpstr>The exploits of Marco Polo sparked European interests in:</vt:lpstr>
      <vt:lpstr>1347-1352 saw 1/3 of Europe’s population wiped out due to:</vt:lpstr>
      <vt:lpstr> Rules: Option 1 (Sabotage) – Assassin gets 3 shots; each score removes 1 pt from selected team   Option 2 (Gamble) – Team may risk their own pts for up to 3 shots; each risked shot loses 1 pt, but has potential to be worth 3 pts if scored   Each team must exercise one of the above options in this round.</vt:lpstr>
      <vt:lpstr>Be sure to study notes from Topics  1.1–1.7 to prepare for the Unit 1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2-4 Teams Scribe: to record answers for each round Must be new scribe every five rounds   Points: Each question correct (written on Fancy Sheets) gets 1 pt. Teams that answer correctly go to Bonus Round Quickest team correct (by holding sheet up) in Bonus Round gets the rock to shoot for Bonus pts 3 shots allowed at 1 pt each</dc:title>
  <dc:creator>Jonathan Barratt</dc:creator>
  <cp:lastModifiedBy>"BARRATT, JONATHAN"</cp:lastModifiedBy>
  <cp:revision>20</cp:revision>
  <dcterms:created xsi:type="dcterms:W3CDTF">2019-09-27T00:29:13Z</dcterms:created>
  <dcterms:modified xsi:type="dcterms:W3CDTF">2019-09-27T18:49:46Z</dcterms:modified>
</cp:coreProperties>
</file>